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331" r:id="rId3"/>
    <p:sldId id="284" r:id="rId4"/>
    <p:sldId id="289" r:id="rId5"/>
    <p:sldId id="353" r:id="rId6"/>
    <p:sldId id="330" r:id="rId7"/>
    <p:sldId id="259" r:id="rId8"/>
    <p:sldId id="257" r:id="rId9"/>
    <p:sldId id="325" r:id="rId10"/>
    <p:sldId id="333" r:id="rId11"/>
    <p:sldId id="354" r:id="rId12"/>
    <p:sldId id="295" r:id="rId13"/>
    <p:sldId id="321" r:id="rId14"/>
    <p:sldId id="318" r:id="rId15"/>
    <p:sldId id="338" r:id="rId16"/>
    <p:sldId id="319" r:id="rId17"/>
    <p:sldId id="320" r:id="rId18"/>
    <p:sldId id="323" r:id="rId19"/>
    <p:sldId id="324" r:id="rId20"/>
    <p:sldId id="334" r:id="rId21"/>
    <p:sldId id="340" r:id="rId22"/>
    <p:sldId id="326" r:id="rId23"/>
    <p:sldId id="345" r:id="rId24"/>
    <p:sldId id="291" r:id="rId25"/>
    <p:sldId id="278" r:id="rId26"/>
    <p:sldId id="314" r:id="rId27"/>
    <p:sldId id="347" r:id="rId28"/>
    <p:sldId id="348" r:id="rId29"/>
    <p:sldId id="329" r:id="rId30"/>
    <p:sldId id="308" r:id="rId31"/>
    <p:sldId id="279" r:id="rId32"/>
  </p:sldIdLst>
  <p:sldSz cx="9144000" cy="6858000" type="screen4x3"/>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e Davis" initials="AD" lastIdx="2" clrIdx="0">
    <p:extLst>
      <p:ext uri="{19B8F6BF-5375-455C-9EA6-DF929625EA0E}">
        <p15:presenceInfo xmlns:p15="http://schemas.microsoft.com/office/powerpoint/2012/main" userId="9278db8063f0ff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25" autoAdjust="0"/>
    <p:restoredTop sz="84799" autoAdjust="0"/>
  </p:normalViewPr>
  <p:slideViewPr>
    <p:cSldViewPr>
      <p:cViewPr varScale="1">
        <p:scale>
          <a:sx n="73" d="100"/>
          <a:sy n="73" d="100"/>
        </p:scale>
        <p:origin x="1349"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1963"/>
          </a:xfrm>
          <a:prstGeom prst="rect">
            <a:avLst/>
          </a:prstGeom>
        </p:spPr>
        <p:txBody>
          <a:bodyPr vert="horz" lIns="91440" tIns="45720" rIns="91440" bIns="45720" rtlCol="0"/>
          <a:lstStyle>
            <a:lvl1pPr algn="r">
              <a:defRPr sz="1200"/>
            </a:lvl1pPr>
          </a:lstStyle>
          <a:p>
            <a:fld id="{BA115743-E56F-424E-B86F-4EF1EF6DC554}" type="datetimeFigureOut">
              <a:rPr lang="en-US" smtClean="0"/>
              <a:pPr/>
              <a:t>5/5/2021</a:t>
            </a:fld>
            <a:endParaRPr lang="en-US"/>
          </a:p>
        </p:txBody>
      </p:sp>
      <p:sp>
        <p:nvSpPr>
          <p:cNvPr id="4" name="Footer Placeholder 3"/>
          <p:cNvSpPr>
            <a:spLocks noGrp="1"/>
          </p:cNvSpPr>
          <p:nvPr>
            <p:ph type="ftr" sz="quarter" idx="2"/>
          </p:nvPr>
        </p:nvSpPr>
        <p:spPr>
          <a:xfrm>
            <a:off x="0" y="8775700"/>
            <a:ext cx="2971800"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75700"/>
            <a:ext cx="2971800" cy="461963"/>
          </a:xfrm>
          <a:prstGeom prst="rect">
            <a:avLst/>
          </a:prstGeom>
        </p:spPr>
        <p:txBody>
          <a:bodyPr vert="horz" lIns="91440" tIns="45720" rIns="91440" bIns="45720" rtlCol="0" anchor="b"/>
          <a:lstStyle>
            <a:lvl1pPr algn="r">
              <a:defRPr sz="1200"/>
            </a:lvl1pPr>
          </a:lstStyle>
          <a:p>
            <a:fld id="{F928337C-5CC0-473F-8330-6B835A8FF4C6}"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3550"/>
          </a:xfrm>
          <a:prstGeom prst="rect">
            <a:avLst/>
          </a:prstGeom>
        </p:spPr>
        <p:txBody>
          <a:bodyPr vert="horz" lIns="91440" tIns="45720" rIns="91440" bIns="45720" rtlCol="0"/>
          <a:lstStyle>
            <a:lvl1pPr algn="r">
              <a:defRPr sz="1200"/>
            </a:lvl1pPr>
          </a:lstStyle>
          <a:p>
            <a:fld id="{30341575-A62C-49F4-9468-DE1E97C440B0}" type="datetimeFigureOut">
              <a:rPr lang="en-US" smtClean="0"/>
              <a:t>5/5/2021</a:t>
            </a:fld>
            <a:endParaRPr lang="en-US"/>
          </a:p>
        </p:txBody>
      </p:sp>
      <p:sp>
        <p:nvSpPr>
          <p:cNvPr id="4" name="Slide Image Placeholder 3"/>
          <p:cNvSpPr>
            <a:spLocks noGrp="1" noRot="1" noChangeAspect="1"/>
          </p:cNvSpPr>
          <p:nvPr>
            <p:ph type="sldImg" idx="2"/>
          </p:nvPr>
        </p:nvSpPr>
        <p:spPr>
          <a:xfrm>
            <a:off x="1350963" y="1155700"/>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46588"/>
            <a:ext cx="5486400" cy="363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700"/>
            <a:ext cx="2971800"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700"/>
            <a:ext cx="2971800" cy="463550"/>
          </a:xfrm>
          <a:prstGeom prst="rect">
            <a:avLst/>
          </a:prstGeom>
        </p:spPr>
        <p:txBody>
          <a:bodyPr vert="horz" lIns="91440" tIns="45720" rIns="91440" bIns="45720" rtlCol="0" anchor="b"/>
          <a:lstStyle>
            <a:lvl1pPr algn="r">
              <a:defRPr sz="1200"/>
            </a:lvl1pPr>
          </a:lstStyle>
          <a:p>
            <a:fld id="{3C057E2C-BE9F-4BF5-8809-25830F85E510}" type="slidenum">
              <a:rPr lang="en-US" smtClean="0"/>
              <a:t>‹#›</a:t>
            </a:fld>
            <a:endParaRPr lang="en-US"/>
          </a:p>
        </p:txBody>
      </p:sp>
    </p:spTree>
    <p:extLst>
      <p:ext uri="{BB962C8B-B14F-4D97-AF65-F5344CB8AC3E}">
        <p14:creationId xmlns:p14="http://schemas.microsoft.com/office/powerpoint/2010/main" val="343470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a:t>
            </a:fld>
            <a:endParaRPr lang="en-US"/>
          </a:p>
        </p:txBody>
      </p:sp>
    </p:spTree>
    <p:extLst>
      <p:ext uri="{BB962C8B-B14F-4D97-AF65-F5344CB8AC3E}">
        <p14:creationId xmlns:p14="http://schemas.microsoft.com/office/powerpoint/2010/main" val="263114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10</a:t>
            </a:fld>
            <a:endParaRPr lang="en-US"/>
          </a:p>
        </p:txBody>
      </p:sp>
    </p:spTree>
    <p:extLst>
      <p:ext uri="{BB962C8B-B14F-4D97-AF65-F5344CB8AC3E}">
        <p14:creationId xmlns:p14="http://schemas.microsoft.com/office/powerpoint/2010/main" val="1841202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Pearson’s Correlation Coefficient</a:t>
            </a:r>
          </a:p>
        </p:txBody>
      </p:sp>
      <p:sp>
        <p:nvSpPr>
          <p:cNvPr id="4" name="Slide Number Placeholder 3"/>
          <p:cNvSpPr>
            <a:spLocks noGrp="1"/>
          </p:cNvSpPr>
          <p:nvPr>
            <p:ph type="sldNum" sz="quarter" idx="5"/>
          </p:nvPr>
        </p:nvSpPr>
        <p:spPr/>
        <p:txBody>
          <a:bodyPr/>
          <a:lstStyle/>
          <a:p>
            <a:fld id="{3C057E2C-BE9F-4BF5-8809-25830F85E510}" type="slidenum">
              <a:rPr lang="en-US" smtClean="0"/>
              <a:t>11</a:t>
            </a:fld>
            <a:endParaRPr lang="en-US"/>
          </a:p>
        </p:txBody>
      </p:sp>
    </p:spTree>
    <p:extLst>
      <p:ext uri="{BB962C8B-B14F-4D97-AF65-F5344CB8AC3E}">
        <p14:creationId xmlns:p14="http://schemas.microsoft.com/office/powerpoint/2010/main" val="2668492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13</a:t>
            </a:fld>
            <a:endParaRPr lang="en-US"/>
          </a:p>
        </p:txBody>
      </p:sp>
    </p:spTree>
    <p:extLst>
      <p:ext uri="{BB962C8B-B14F-4D97-AF65-F5344CB8AC3E}">
        <p14:creationId xmlns:p14="http://schemas.microsoft.com/office/powerpoint/2010/main" val="76743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14</a:t>
            </a:fld>
            <a:endParaRPr lang="en-US"/>
          </a:p>
        </p:txBody>
      </p:sp>
    </p:spTree>
    <p:extLst>
      <p:ext uri="{BB962C8B-B14F-4D97-AF65-F5344CB8AC3E}">
        <p14:creationId xmlns:p14="http://schemas.microsoft.com/office/powerpoint/2010/main" val="194029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15</a:t>
            </a:fld>
            <a:endParaRPr lang="en-US"/>
          </a:p>
        </p:txBody>
      </p:sp>
    </p:spTree>
    <p:extLst>
      <p:ext uri="{BB962C8B-B14F-4D97-AF65-F5344CB8AC3E}">
        <p14:creationId xmlns:p14="http://schemas.microsoft.com/office/powerpoint/2010/main" val="290426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17</a:t>
            </a:fld>
            <a:endParaRPr lang="en-US"/>
          </a:p>
        </p:txBody>
      </p:sp>
    </p:spTree>
    <p:extLst>
      <p:ext uri="{BB962C8B-B14F-4D97-AF65-F5344CB8AC3E}">
        <p14:creationId xmlns:p14="http://schemas.microsoft.com/office/powerpoint/2010/main" val="2656889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19</a:t>
            </a:fld>
            <a:endParaRPr lang="en-US"/>
          </a:p>
        </p:txBody>
      </p:sp>
    </p:spTree>
    <p:extLst>
      <p:ext uri="{BB962C8B-B14F-4D97-AF65-F5344CB8AC3E}">
        <p14:creationId xmlns:p14="http://schemas.microsoft.com/office/powerpoint/2010/main" val="255576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ECC=Emergency Critical 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CARDIO=Cardiology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IM=Internal Medicine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21</a:t>
            </a:fld>
            <a:endParaRPr lang="en-US"/>
          </a:p>
        </p:txBody>
      </p:sp>
    </p:spTree>
    <p:extLst>
      <p:ext uri="{BB962C8B-B14F-4D97-AF65-F5344CB8AC3E}">
        <p14:creationId xmlns:p14="http://schemas.microsoft.com/office/powerpoint/2010/main" val="1436301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22</a:t>
            </a:fld>
            <a:endParaRPr lang="en-US"/>
          </a:p>
        </p:txBody>
      </p:sp>
    </p:spTree>
    <p:extLst>
      <p:ext uri="{BB962C8B-B14F-4D97-AF65-F5344CB8AC3E}">
        <p14:creationId xmlns:p14="http://schemas.microsoft.com/office/powerpoint/2010/main" val="1035154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variable = Throughput</a:t>
            </a:r>
          </a:p>
        </p:txBody>
      </p:sp>
      <p:sp>
        <p:nvSpPr>
          <p:cNvPr id="4" name="Slide Number Placeholder 3"/>
          <p:cNvSpPr>
            <a:spLocks noGrp="1"/>
          </p:cNvSpPr>
          <p:nvPr>
            <p:ph type="sldNum" sz="quarter" idx="5"/>
          </p:nvPr>
        </p:nvSpPr>
        <p:spPr/>
        <p:txBody>
          <a:bodyPr/>
          <a:lstStyle/>
          <a:p>
            <a:fld id="{3C057E2C-BE9F-4BF5-8809-25830F85E510}" type="slidenum">
              <a:rPr lang="en-US" smtClean="0"/>
              <a:t>23</a:t>
            </a:fld>
            <a:endParaRPr lang="en-US"/>
          </a:p>
        </p:txBody>
      </p:sp>
    </p:spTree>
    <p:extLst>
      <p:ext uri="{BB962C8B-B14F-4D97-AF65-F5344CB8AC3E}">
        <p14:creationId xmlns:p14="http://schemas.microsoft.com/office/powerpoint/2010/main" val="709587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a:t>
            </a:fld>
            <a:endParaRPr lang="en-US"/>
          </a:p>
        </p:txBody>
      </p:sp>
    </p:spTree>
    <p:extLst>
      <p:ext uri="{BB962C8B-B14F-4D97-AF65-F5344CB8AC3E}">
        <p14:creationId xmlns:p14="http://schemas.microsoft.com/office/powerpoint/2010/main" val="4206413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24</a:t>
            </a:fld>
            <a:endParaRPr lang="en-US"/>
          </a:p>
        </p:txBody>
      </p:sp>
    </p:spTree>
    <p:extLst>
      <p:ext uri="{BB962C8B-B14F-4D97-AF65-F5344CB8AC3E}">
        <p14:creationId xmlns:p14="http://schemas.microsoft.com/office/powerpoint/2010/main" val="2154708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Scikit-Learn</a:t>
            </a:r>
          </a:p>
        </p:txBody>
      </p:sp>
      <p:sp>
        <p:nvSpPr>
          <p:cNvPr id="4" name="Slide Number Placeholder 3"/>
          <p:cNvSpPr>
            <a:spLocks noGrp="1"/>
          </p:cNvSpPr>
          <p:nvPr>
            <p:ph type="sldNum" sz="quarter" idx="5"/>
          </p:nvPr>
        </p:nvSpPr>
        <p:spPr/>
        <p:txBody>
          <a:bodyPr/>
          <a:lstStyle/>
          <a:p>
            <a:fld id="{3C057E2C-BE9F-4BF5-8809-25830F85E510}" type="slidenum">
              <a:rPr lang="en-US" smtClean="0"/>
              <a:t>25</a:t>
            </a:fld>
            <a:endParaRPr lang="en-US"/>
          </a:p>
        </p:txBody>
      </p:sp>
    </p:spTree>
    <p:extLst>
      <p:ext uri="{BB962C8B-B14F-4D97-AF65-F5344CB8AC3E}">
        <p14:creationId xmlns:p14="http://schemas.microsoft.com/office/powerpoint/2010/main" val="3786221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26</a:t>
            </a:fld>
            <a:endParaRPr lang="en-US"/>
          </a:p>
        </p:txBody>
      </p:sp>
    </p:spTree>
    <p:extLst>
      <p:ext uri="{BB962C8B-B14F-4D97-AF65-F5344CB8AC3E}">
        <p14:creationId xmlns:p14="http://schemas.microsoft.com/office/powerpoint/2010/main" val="777859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gn="l">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27</a:t>
            </a:fld>
            <a:endParaRPr lang="en-US"/>
          </a:p>
        </p:txBody>
      </p:sp>
    </p:spTree>
    <p:extLst>
      <p:ext uri="{BB962C8B-B14F-4D97-AF65-F5344CB8AC3E}">
        <p14:creationId xmlns:p14="http://schemas.microsoft.com/office/powerpoint/2010/main" val="396538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28</a:t>
            </a:fld>
            <a:endParaRPr lang="en-US"/>
          </a:p>
        </p:txBody>
      </p:sp>
    </p:spTree>
    <p:extLst>
      <p:ext uri="{BB962C8B-B14F-4D97-AF65-F5344CB8AC3E}">
        <p14:creationId xmlns:p14="http://schemas.microsoft.com/office/powerpoint/2010/main" val="1856840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200000"/>
              </a:lnSpc>
              <a:spcBef>
                <a:spcPts val="0"/>
              </a:spcBef>
              <a:spcAft>
                <a:spcPts val="0"/>
              </a:spcAft>
              <a:buFont typeface="+mj-l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29</a:t>
            </a:fld>
            <a:endParaRPr lang="en-US"/>
          </a:p>
        </p:txBody>
      </p:sp>
    </p:spTree>
    <p:extLst>
      <p:ext uri="{BB962C8B-B14F-4D97-AF65-F5344CB8AC3E}">
        <p14:creationId xmlns:p14="http://schemas.microsoft.com/office/powerpoint/2010/main" val="1353084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30</a:t>
            </a:fld>
            <a:endParaRPr lang="en-US"/>
          </a:p>
        </p:txBody>
      </p:sp>
    </p:spTree>
    <p:extLst>
      <p:ext uri="{BB962C8B-B14F-4D97-AF65-F5344CB8AC3E}">
        <p14:creationId xmlns:p14="http://schemas.microsoft.com/office/powerpoint/2010/main" val="83688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3</a:t>
            </a:fld>
            <a:endParaRPr lang="en-US"/>
          </a:p>
        </p:txBody>
      </p:sp>
    </p:spTree>
    <p:extLst>
      <p:ext uri="{BB962C8B-B14F-4D97-AF65-F5344CB8AC3E}">
        <p14:creationId xmlns:p14="http://schemas.microsoft.com/office/powerpoint/2010/main" val="380168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4</a:t>
            </a:fld>
            <a:endParaRPr lang="en-US"/>
          </a:p>
        </p:txBody>
      </p:sp>
    </p:spTree>
    <p:extLst>
      <p:ext uri="{BB962C8B-B14F-4D97-AF65-F5344CB8AC3E}">
        <p14:creationId xmlns:p14="http://schemas.microsoft.com/office/powerpoint/2010/main" val="335531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5</a:t>
            </a:fld>
            <a:endParaRPr lang="en-US"/>
          </a:p>
        </p:txBody>
      </p:sp>
    </p:spTree>
    <p:extLst>
      <p:ext uri="{BB962C8B-B14F-4D97-AF65-F5344CB8AC3E}">
        <p14:creationId xmlns:p14="http://schemas.microsoft.com/office/powerpoint/2010/main" val="155330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6</a:t>
            </a:fld>
            <a:endParaRPr lang="en-US"/>
          </a:p>
        </p:txBody>
      </p:sp>
    </p:spTree>
    <p:extLst>
      <p:ext uri="{BB962C8B-B14F-4D97-AF65-F5344CB8AC3E}">
        <p14:creationId xmlns:p14="http://schemas.microsoft.com/office/powerpoint/2010/main" val="59050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7</a:t>
            </a:fld>
            <a:endParaRPr lang="en-US"/>
          </a:p>
        </p:txBody>
      </p:sp>
    </p:spTree>
    <p:extLst>
      <p:ext uri="{BB962C8B-B14F-4D97-AF65-F5344CB8AC3E}">
        <p14:creationId xmlns:p14="http://schemas.microsoft.com/office/powerpoint/2010/main" val="432190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8</a:t>
            </a:fld>
            <a:endParaRPr lang="en-US"/>
          </a:p>
        </p:txBody>
      </p:sp>
    </p:spTree>
    <p:extLst>
      <p:ext uri="{BB962C8B-B14F-4D97-AF65-F5344CB8AC3E}">
        <p14:creationId xmlns:p14="http://schemas.microsoft.com/office/powerpoint/2010/main" val="411963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3C057E2C-BE9F-4BF5-8809-25830F85E510}" type="slidenum">
              <a:rPr lang="en-US" smtClean="0"/>
              <a:t>9</a:t>
            </a:fld>
            <a:endParaRPr lang="en-US"/>
          </a:p>
        </p:txBody>
      </p:sp>
    </p:spTree>
    <p:extLst>
      <p:ext uri="{BB962C8B-B14F-4D97-AF65-F5344CB8AC3E}">
        <p14:creationId xmlns:p14="http://schemas.microsoft.com/office/powerpoint/2010/main" val="262716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B80893-E631-49C6-A796-262AECC5DD66}"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B80893-E631-49C6-A796-262AECC5DD66}" type="datetimeFigureOut">
              <a:rPr lang="en-US" smtClean="0"/>
              <a:pPr/>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B80893-E631-49C6-A796-262AECC5DD66}"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B80893-E631-49C6-A796-262AECC5DD66}" type="datetimeFigureOut">
              <a:rPr lang="en-US" smtClean="0"/>
              <a:pPr/>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B80893-E631-49C6-A796-262AECC5DD66}" type="datetimeFigureOut">
              <a:rPr lang="en-US" smtClean="0"/>
              <a:pPr/>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80893-E631-49C6-A796-262AECC5DD66}" type="datetimeFigureOut">
              <a:rPr lang="en-US" smtClean="0"/>
              <a:pPr/>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80893-E631-49C6-A796-262AECC5DD66}"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80893-E631-49C6-A796-262AECC5DD66}" type="datetimeFigureOut">
              <a:rPr lang="en-US" smtClean="0"/>
              <a:pPr/>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80893-E631-49C6-A796-262AECC5DD66}" type="datetimeFigureOut">
              <a:rPr lang="en-US" smtClean="0"/>
              <a:pPr/>
              <a:t>5/5/2021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70A3C-5AC6-4B76-9F0C-FF31B6CD141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2" Type="http://schemas.openxmlformats.org/officeDocument/2006/relationships/hyperlink" Target="https://isssp.org/finding-the-average-wait-time-littles-law/"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Veterinarian Hospital Wait Times</a:t>
            </a:r>
          </a:p>
        </p:txBody>
      </p:sp>
      <p:sp>
        <p:nvSpPr>
          <p:cNvPr id="3" name="Subtitle 2"/>
          <p:cNvSpPr>
            <a:spLocks noGrp="1"/>
          </p:cNvSpPr>
          <p:nvPr>
            <p:ph type="subTitle" idx="1"/>
          </p:nvPr>
        </p:nvSpPr>
        <p:spPr>
          <a:xfrm>
            <a:off x="1524000" y="3276600"/>
            <a:ext cx="6400800" cy="762000"/>
          </a:xfrm>
        </p:spPr>
        <p:txBody>
          <a:bodyPr>
            <a:normAutofit fontScale="85000" lnSpcReduction="10000"/>
          </a:bodyPr>
          <a:lstStyle/>
          <a:p>
            <a:r>
              <a:rPr lang="en-US" dirty="0">
                <a:solidFill>
                  <a:srgbClr val="0070C0"/>
                </a:solidFill>
              </a:rPr>
              <a:t>Machine Learning Regression Case Study</a:t>
            </a:r>
          </a:p>
        </p:txBody>
      </p:sp>
      <p:sp>
        <p:nvSpPr>
          <p:cNvPr id="4" name="Subtitle 2"/>
          <p:cNvSpPr txBox="1">
            <a:spLocks/>
          </p:cNvSpPr>
          <p:nvPr/>
        </p:nvSpPr>
        <p:spPr>
          <a:xfrm>
            <a:off x="1828800" y="5486400"/>
            <a:ext cx="5943600" cy="1219200"/>
          </a:xfrm>
          <a:prstGeom prst="rect">
            <a:avLst/>
          </a:prstGeom>
        </p:spPr>
        <p:txBody>
          <a:bodyPr vert="horz" lIns="91440" tIns="45720" rIns="91440" bIns="45720" rtlCol="0">
            <a:normAutofit fontScale="70000" lnSpcReduction="20000"/>
          </a:bodyPr>
          <a:lstStyle/>
          <a:p>
            <a:pPr algn="ctr">
              <a:spcBef>
                <a:spcPct val="20000"/>
              </a:spcBef>
            </a:pPr>
            <a:r>
              <a:rPr lang="en-US" sz="3200" b="1" dirty="0">
                <a:solidFill>
                  <a:schemeClr val="dk1"/>
                </a:solidFill>
              </a:rPr>
              <a:t>Amie Davis, amodavis@my365.bellevue.edu,</a:t>
            </a:r>
            <a:br>
              <a:rPr lang="en-US" sz="3200" b="1" dirty="0">
                <a:solidFill>
                  <a:schemeClr val="dk1"/>
                </a:solidFill>
              </a:rPr>
            </a:br>
            <a:r>
              <a:rPr lang="en-US" sz="3200" b="1" dirty="0">
                <a:solidFill>
                  <a:schemeClr val="dk1"/>
                </a:solidFill>
              </a:rPr>
              <a:t>DSC680, Bellevue University,</a:t>
            </a:r>
            <a:br>
              <a:rPr lang="en-US" sz="3200" b="1" dirty="0">
                <a:solidFill>
                  <a:schemeClr val="dk1"/>
                </a:solidFill>
              </a:rPr>
            </a:br>
            <a:r>
              <a:rPr lang="en-US" sz="3200" b="1" dirty="0">
                <a:solidFill>
                  <a:schemeClr val="dk1"/>
                </a:solidFill>
              </a:rPr>
              <a:t>5 May 2021</a:t>
            </a:r>
          </a:p>
          <a:p>
            <a:pPr lvl="0" algn="ctr">
              <a:spcBef>
                <a:spcPct val="20000"/>
              </a:spcBef>
            </a:pPr>
            <a:endParaRPr kumimoji="0" 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5" name="Audio 4">
            <a:hlinkClick r:id="" action="ppaction://media"/>
            <a:extLst>
              <a:ext uri="{FF2B5EF4-FFF2-40B4-BE49-F238E27FC236}">
                <a16:creationId xmlns:a16="http://schemas.microsoft.com/office/drawing/2014/main" id="{086D469F-47CC-43C0-AF91-329D102BDD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48"/>
    </mc:Choice>
    <mc:Fallback>
      <p:transition spd="slow" advTm="13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p:nvPr>
        </p:nvSpPr>
        <p:spPr>
          <a:xfrm>
            <a:off x="751263" y="170412"/>
            <a:ext cx="7634200" cy="1328730"/>
          </a:xfrm>
        </p:spPr>
        <p:txBody>
          <a:bodyPr>
            <a:norm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Distributions</a:t>
            </a:r>
          </a:p>
        </p:txBody>
      </p:sp>
      <p:sp>
        <p:nvSpPr>
          <p:cNvPr id="4" name="Subtitle 2">
            <a:extLst>
              <a:ext uri="{FF2B5EF4-FFF2-40B4-BE49-F238E27FC236}">
                <a16:creationId xmlns:a16="http://schemas.microsoft.com/office/drawing/2014/main" id="{5C36803E-0CA0-4111-9161-2091F6C8E6F1}"/>
              </a:ext>
            </a:extLst>
          </p:cNvPr>
          <p:cNvSpPr>
            <a:spLocks noGrp="1"/>
          </p:cNvSpPr>
          <p:nvPr>
            <p:ph type="subTitle" idx="1"/>
          </p:nvPr>
        </p:nvSpPr>
        <p:spPr>
          <a:xfrm>
            <a:off x="751263" y="1219200"/>
            <a:ext cx="7634200" cy="557901"/>
          </a:xfrm>
        </p:spPr>
        <p:txBody>
          <a:bodyPr>
            <a:noAutofit/>
          </a:bodyPr>
          <a:lstStyle/>
          <a:p>
            <a:pPr>
              <a:lnSpc>
                <a:spcPct val="90000"/>
              </a:lnSpc>
            </a:pPr>
            <a:r>
              <a:rPr lang="en-US" sz="3600" dirty="0">
                <a:solidFill>
                  <a:srgbClr val="0070C0"/>
                </a:solidFill>
              </a:rPr>
              <a:t>Number of Patients Waiting</a:t>
            </a:r>
            <a:br>
              <a:rPr lang="en-US" sz="3600" dirty="0">
                <a:solidFill>
                  <a:srgbClr val="0070C0"/>
                </a:solidFill>
              </a:rPr>
            </a:br>
            <a:r>
              <a:rPr lang="en-US" sz="3600" dirty="0">
                <a:solidFill>
                  <a:srgbClr val="0070C0"/>
                </a:solidFill>
              </a:rPr>
              <a:t>Normally Distributed</a:t>
            </a:r>
          </a:p>
        </p:txBody>
      </p:sp>
      <p:pic>
        <p:nvPicPr>
          <p:cNvPr id="12" name="Picture 11" descr="Chart, histogram&#10;&#10;Description automatically generated">
            <a:extLst>
              <a:ext uri="{FF2B5EF4-FFF2-40B4-BE49-F238E27FC236}">
                <a16:creationId xmlns:a16="http://schemas.microsoft.com/office/drawing/2014/main" id="{3AA04182-CB4E-41BD-99AA-DDA7268D8947}"/>
              </a:ext>
            </a:extLst>
          </p:cNvPr>
          <p:cNvPicPr>
            <a:picLocks noChangeAspect="1"/>
          </p:cNvPicPr>
          <p:nvPr/>
        </p:nvPicPr>
        <p:blipFill rotWithShape="1">
          <a:blip r:embed="rId5">
            <a:extLst>
              <a:ext uri="{28A0092B-C50C-407E-A947-70E740481C1C}">
                <a14:useLocalDpi xmlns:a14="http://schemas.microsoft.com/office/drawing/2010/main" val="0"/>
              </a:ext>
            </a:extLst>
          </a:blip>
          <a:srcRect l="8298" r="14228" b="3"/>
          <a:stretch/>
        </p:blipFill>
        <p:spPr>
          <a:xfrm>
            <a:off x="149055" y="2410448"/>
            <a:ext cx="4352493" cy="3890357"/>
          </a:xfrm>
          <a:prstGeom prst="rect">
            <a:avLst/>
          </a:prstGeom>
        </p:spPr>
      </p:pic>
      <p:pic>
        <p:nvPicPr>
          <p:cNvPr id="10" name="Picture 9" descr="Chart, histogram&#10;&#10;Description automatically generated">
            <a:extLst>
              <a:ext uri="{FF2B5EF4-FFF2-40B4-BE49-F238E27FC236}">
                <a16:creationId xmlns:a16="http://schemas.microsoft.com/office/drawing/2014/main" id="{3FCE935B-41F8-44CA-AC57-9CBA3510420D}"/>
              </a:ext>
            </a:extLst>
          </p:cNvPr>
          <p:cNvPicPr>
            <a:picLocks noChangeAspect="1"/>
          </p:cNvPicPr>
          <p:nvPr/>
        </p:nvPicPr>
        <p:blipFill rotWithShape="1">
          <a:blip r:embed="rId6">
            <a:extLst>
              <a:ext uri="{28A0092B-C50C-407E-A947-70E740481C1C}">
                <a14:useLocalDpi xmlns:a14="http://schemas.microsoft.com/office/drawing/2010/main" val="0"/>
              </a:ext>
            </a:extLst>
          </a:blip>
          <a:srcRect l="11563" r="21310" b="1"/>
          <a:stretch/>
        </p:blipFill>
        <p:spPr>
          <a:xfrm>
            <a:off x="4642450" y="2410448"/>
            <a:ext cx="4352492" cy="3890357"/>
          </a:xfrm>
          <a:prstGeom prst="rect">
            <a:avLst/>
          </a:prstGeom>
        </p:spPr>
      </p:pic>
      <p:sp>
        <p:nvSpPr>
          <p:cNvPr id="14" name="TextBox 13">
            <a:extLst>
              <a:ext uri="{FF2B5EF4-FFF2-40B4-BE49-F238E27FC236}">
                <a16:creationId xmlns:a16="http://schemas.microsoft.com/office/drawing/2014/main" id="{CE4437EF-A33A-49CE-8F1A-DC4750989CD7}"/>
              </a:ext>
            </a:extLst>
          </p:cNvPr>
          <p:cNvSpPr txBox="1"/>
          <p:nvPr/>
        </p:nvSpPr>
        <p:spPr>
          <a:xfrm>
            <a:off x="1296601" y="6300805"/>
            <a:ext cx="2057400" cy="369332"/>
          </a:xfrm>
          <a:prstGeom prst="rect">
            <a:avLst/>
          </a:prstGeom>
          <a:noFill/>
        </p:spPr>
        <p:txBody>
          <a:bodyPr wrap="square" rtlCol="0">
            <a:spAutoFit/>
          </a:bodyPr>
          <a:lstStyle/>
          <a:p>
            <a:pPr algn="ctr"/>
            <a:r>
              <a:rPr lang="en-US" dirty="0"/>
              <a:t>ICU Waiting Room</a:t>
            </a:r>
          </a:p>
        </p:txBody>
      </p:sp>
      <p:sp>
        <p:nvSpPr>
          <p:cNvPr id="20" name="TextBox 19">
            <a:extLst>
              <a:ext uri="{FF2B5EF4-FFF2-40B4-BE49-F238E27FC236}">
                <a16:creationId xmlns:a16="http://schemas.microsoft.com/office/drawing/2014/main" id="{44B1B774-B948-4D74-AAAB-F4CF83C1B11B}"/>
              </a:ext>
            </a:extLst>
          </p:cNvPr>
          <p:cNvSpPr txBox="1"/>
          <p:nvPr/>
        </p:nvSpPr>
        <p:spPr>
          <a:xfrm>
            <a:off x="5520962" y="6300805"/>
            <a:ext cx="2595467" cy="369332"/>
          </a:xfrm>
          <a:prstGeom prst="rect">
            <a:avLst/>
          </a:prstGeom>
          <a:noFill/>
        </p:spPr>
        <p:txBody>
          <a:bodyPr wrap="square" rtlCol="0">
            <a:spAutoFit/>
          </a:bodyPr>
          <a:lstStyle/>
          <a:p>
            <a:pPr algn="ctr"/>
            <a:r>
              <a:rPr lang="en-US" dirty="0"/>
              <a:t>Outpatient Waiting Room</a:t>
            </a:r>
          </a:p>
        </p:txBody>
      </p:sp>
      <p:pic>
        <p:nvPicPr>
          <p:cNvPr id="2" name="Audio 1">
            <a:hlinkClick r:id="" action="ppaction://media"/>
            <a:extLst>
              <a:ext uri="{FF2B5EF4-FFF2-40B4-BE49-F238E27FC236}">
                <a16:creationId xmlns:a16="http://schemas.microsoft.com/office/drawing/2014/main" id="{2523302D-854C-47BB-B557-1D0DE9BA6C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97166842"/>
      </p:ext>
    </p:extLst>
  </p:cSld>
  <p:clrMapOvr>
    <a:masterClrMapping/>
  </p:clrMapOvr>
  <mc:AlternateContent xmlns:mc="http://schemas.openxmlformats.org/markup-compatibility/2006">
    <mc:Choice xmlns:p14="http://schemas.microsoft.com/office/powerpoint/2010/main" Requires="p14">
      <p:transition spd="slow" p14:dur="2000" advTm="10760"/>
    </mc:Choice>
    <mc:Fallback>
      <p:transition spd="slow" advTm="10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Feature Correlation</a:t>
            </a:r>
          </a:p>
        </p:txBody>
      </p:sp>
      <p:pic>
        <p:nvPicPr>
          <p:cNvPr id="5" name="Picture 4" descr="Chart&#10;&#10;Description automatically generated">
            <a:extLst>
              <a:ext uri="{FF2B5EF4-FFF2-40B4-BE49-F238E27FC236}">
                <a16:creationId xmlns:a16="http://schemas.microsoft.com/office/drawing/2014/main" id="{87FF78E6-5ACA-4B3B-95E8-3CEDE14A2942}"/>
              </a:ext>
            </a:extLst>
          </p:cNvPr>
          <p:cNvPicPr/>
          <p:nvPr/>
        </p:nvPicPr>
        <p:blipFill>
          <a:blip r:embed="rId5">
            <a:extLst>
              <a:ext uri="{28A0092B-C50C-407E-A947-70E740481C1C}">
                <a14:useLocalDpi xmlns:a14="http://schemas.microsoft.com/office/drawing/2010/main" val="0"/>
              </a:ext>
            </a:extLst>
          </a:blip>
          <a:stretch>
            <a:fillRect/>
          </a:stretch>
        </p:blipFill>
        <p:spPr>
          <a:xfrm>
            <a:off x="152400" y="1143000"/>
            <a:ext cx="8686800" cy="5715000"/>
          </a:xfrm>
          <a:prstGeom prst="rect">
            <a:avLst/>
          </a:prstGeom>
        </p:spPr>
      </p:pic>
      <p:sp>
        <p:nvSpPr>
          <p:cNvPr id="2" name="TextBox 1">
            <a:extLst>
              <a:ext uri="{FF2B5EF4-FFF2-40B4-BE49-F238E27FC236}">
                <a16:creationId xmlns:a16="http://schemas.microsoft.com/office/drawing/2014/main" id="{69F4A705-F4D3-4475-9406-7EF5D742A7A7}"/>
              </a:ext>
            </a:extLst>
          </p:cNvPr>
          <p:cNvSpPr txBox="1"/>
          <p:nvPr/>
        </p:nvSpPr>
        <p:spPr>
          <a:xfrm>
            <a:off x="7848600" y="1508809"/>
            <a:ext cx="1295400" cy="646331"/>
          </a:xfrm>
          <a:prstGeom prst="rect">
            <a:avLst/>
          </a:prstGeom>
          <a:noFill/>
        </p:spPr>
        <p:txBody>
          <a:bodyPr wrap="square" rtlCol="0">
            <a:spAutoFit/>
          </a:bodyPr>
          <a:lstStyle/>
          <a:p>
            <a:r>
              <a:rPr lang="en-US" dirty="0"/>
              <a:t>Correlation Coefficient</a:t>
            </a:r>
          </a:p>
        </p:txBody>
      </p:sp>
      <p:pic>
        <p:nvPicPr>
          <p:cNvPr id="3" name="Audio 2">
            <a:hlinkClick r:id="" action="ppaction://media"/>
            <a:extLst>
              <a:ext uri="{FF2B5EF4-FFF2-40B4-BE49-F238E27FC236}">
                <a16:creationId xmlns:a16="http://schemas.microsoft.com/office/drawing/2014/main" id="{4B413145-B7E6-4ABA-9701-0C2EE38345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25615949"/>
      </p:ext>
    </p:extLst>
  </p:cSld>
  <p:clrMapOvr>
    <a:masterClrMapping/>
  </p:clrMapOvr>
  <mc:AlternateContent xmlns:mc="http://schemas.openxmlformats.org/markup-compatibility/2006">
    <mc:Choice xmlns:p14="http://schemas.microsoft.com/office/powerpoint/2010/main" Requires="p14">
      <p:transition spd="slow" p14:dur="2000" advTm="22092"/>
    </mc:Choice>
    <mc:Fallback>
      <p:transition spd="slow" advTm="22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marL="342900" marR="0" lvl="0" indent="-342900">
              <a:lnSpc>
                <a:spcPct val="200000"/>
              </a:lnSpc>
              <a:spcBef>
                <a:spcPts val="0"/>
              </a:spcBef>
              <a:spcAft>
                <a:spcPts val="800"/>
              </a:spcAft>
              <a:buFont typeface="+mj-lt"/>
              <a:buAutoNum type="arabicParenR"/>
            </a:pPr>
            <a:r>
              <a:rPr lang="en-US" sz="2400" dirty="0">
                <a:effectLst/>
                <a:latin typeface="+mj-lt"/>
                <a:ea typeface="Times New Roman" panose="02020603050405020304" pitchFamily="18" charset="0"/>
                <a:cs typeface="Times New Roman" panose="02020603050405020304" pitchFamily="18" charset="0"/>
              </a:rPr>
              <a:t>How many patients in the waiting room when a customer leaves?</a:t>
            </a:r>
            <a:endParaRPr lang="en-US" sz="2400" dirty="0">
              <a:effectLst/>
              <a:latin typeface="+mj-lt"/>
              <a:ea typeface="Calibri" panose="020F0502020204030204" pitchFamily="34" charset="0"/>
              <a:cs typeface="Times New Roman" panose="02020603050405020304" pitchFamily="18" charset="0"/>
            </a:endParaRPr>
          </a:p>
          <a:p>
            <a:pPr>
              <a:lnSpc>
                <a:spcPct val="90000"/>
              </a:lnSpc>
              <a:spcAft>
                <a:spcPts val="600"/>
              </a:spcAft>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A68D9B59-53C7-4716-AF6A-AE0AA90FA3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47473698"/>
      </p:ext>
    </p:extLst>
  </p:cSld>
  <p:clrMapOvr>
    <a:masterClrMapping/>
  </p:clrMapOvr>
  <mc:AlternateContent xmlns:mc="http://schemas.openxmlformats.org/markup-compatibility/2006">
    <mc:Choice xmlns:p14="http://schemas.microsoft.com/office/powerpoint/2010/main" Requires="p14">
      <p:transition spd="slow" p14:dur="2000" advTm="9251"/>
    </mc:Choice>
    <mc:Fallback>
      <p:transition spd="slow" advTm="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334295" y="338328"/>
            <a:ext cx="3399505" cy="1608328"/>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Patient Abandonment</a:t>
            </a:r>
          </a:p>
        </p:txBody>
      </p:sp>
      <p:sp>
        <p:nvSpPr>
          <p:cNvPr id="11" name="TextBox 10">
            <a:extLst>
              <a:ext uri="{FF2B5EF4-FFF2-40B4-BE49-F238E27FC236}">
                <a16:creationId xmlns:a16="http://schemas.microsoft.com/office/drawing/2014/main" id="{031E7AC9-1372-4E62-B143-1207B1EC150B}"/>
              </a:ext>
            </a:extLst>
          </p:cNvPr>
          <p:cNvSpPr txBox="1"/>
          <p:nvPr/>
        </p:nvSpPr>
        <p:spPr>
          <a:xfrm>
            <a:off x="3648075" y="338328"/>
            <a:ext cx="5006720" cy="1605083"/>
          </a:xfrm>
          <a:prstGeom prst="rect">
            <a:avLst/>
          </a:prstGeom>
        </p:spPr>
        <p:txBody>
          <a:bodyPr vert="horz" lIns="91440" tIns="45720" rIns="91440" bIns="45720" rtlCol="0" anchor="ctr">
            <a:normAutofit/>
          </a:bodyPr>
          <a:lstStyle/>
          <a:p>
            <a:pPr marL="285750" indent="-285750">
              <a:lnSpc>
                <a:spcPct val="120000"/>
              </a:lnSpc>
              <a:spcAft>
                <a:spcPts val="600"/>
              </a:spcAft>
              <a:buFont typeface="Arial" panose="020B0604020202020204" pitchFamily="34" charset="0"/>
              <a:buChar char="•"/>
            </a:pPr>
            <a:r>
              <a:rPr lang="en-US" sz="1800" dirty="0">
                <a:effectLst/>
                <a:latin typeface="+mj-lt"/>
                <a:ea typeface="Times New Roman" panose="02020603050405020304" pitchFamily="18" charset="0"/>
                <a:cs typeface="Times New Roman" panose="02020603050405020304" pitchFamily="18" charset="0"/>
              </a:rPr>
              <a:t>Normally distributed</a:t>
            </a:r>
          </a:p>
          <a:p>
            <a:pPr marL="285750" marR="0" indent="-285750">
              <a:lnSpc>
                <a:spcPct val="120000"/>
              </a:lnSpc>
              <a:spcBef>
                <a:spcPts val="0"/>
              </a:spcBef>
              <a:spcAft>
                <a:spcPts val="800"/>
              </a:spcAft>
              <a:buFont typeface="Arial" panose="020B0604020202020204" pitchFamily="34" charset="0"/>
              <a:buChar char="•"/>
            </a:pPr>
            <a:r>
              <a:rPr lang="en-US" sz="1800" dirty="0">
                <a:effectLst/>
                <a:latin typeface="+mj-lt"/>
                <a:ea typeface="Times New Roman" panose="02020603050405020304" pitchFamily="18" charset="0"/>
                <a:cs typeface="Times New Roman" panose="02020603050405020304" pitchFamily="18" charset="0"/>
              </a:rPr>
              <a:t>Outpatient peak abandonment at 23 patients waiting</a:t>
            </a:r>
          </a:p>
          <a:p>
            <a:pPr marL="285750" marR="0" indent="-285750">
              <a:lnSpc>
                <a:spcPct val="120000"/>
              </a:lnSpc>
              <a:spcBef>
                <a:spcPts val="0"/>
              </a:spcBef>
              <a:spcAft>
                <a:spcPts val="800"/>
              </a:spcAft>
              <a:buFont typeface="Arial" panose="020B0604020202020204" pitchFamily="34" charset="0"/>
              <a:buChar char="•"/>
            </a:pPr>
            <a:r>
              <a:rPr lang="en-US" sz="1800" dirty="0">
                <a:effectLst/>
                <a:latin typeface="+mj-lt"/>
                <a:ea typeface="Times New Roman" panose="02020603050405020304" pitchFamily="18" charset="0"/>
                <a:cs typeface="Times New Roman" panose="02020603050405020304" pitchFamily="18" charset="0"/>
              </a:rPr>
              <a:t>ICU peak abandonment at at 14 patients waiting</a:t>
            </a:r>
            <a:endParaRPr lang="en-US" sz="1400" dirty="0">
              <a:latin typeface="+mj-lt"/>
            </a:endParaRPr>
          </a:p>
        </p:txBody>
      </p:sp>
      <p:sp>
        <p:nvSpPr>
          <p:cNvPr id="23" name="Rectangle 2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11010"/>
            <a:ext cx="9144001"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173" y="2423160"/>
            <a:ext cx="4210176"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061" y="2423160"/>
            <a:ext cx="4210177"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histogram&#10;&#10;Description automatically generated">
            <a:extLst>
              <a:ext uri="{FF2B5EF4-FFF2-40B4-BE49-F238E27FC236}">
                <a16:creationId xmlns:a16="http://schemas.microsoft.com/office/drawing/2014/main" id="{46AE910D-7D53-42F1-B46B-1F9D7CBF0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2" y="3111855"/>
            <a:ext cx="4193491" cy="2552921"/>
          </a:xfrm>
          <a:prstGeom prst="rect">
            <a:avLst/>
          </a:prstGeom>
        </p:spPr>
      </p:pic>
      <p:pic>
        <p:nvPicPr>
          <p:cNvPr id="10" name="Picture 9" descr="Chart, bar chart&#10;&#10;Description automatically generated">
            <a:extLst>
              <a:ext uri="{FF2B5EF4-FFF2-40B4-BE49-F238E27FC236}">
                <a16:creationId xmlns:a16="http://schemas.microsoft.com/office/drawing/2014/main" id="{C7203914-BAFE-4A39-81CC-255C584213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6396" y="3111855"/>
            <a:ext cx="4184842" cy="2552921"/>
          </a:xfrm>
          <a:prstGeom prst="rect">
            <a:avLst/>
          </a:prstGeom>
        </p:spPr>
      </p:pic>
      <p:sp>
        <p:nvSpPr>
          <p:cNvPr id="15" name="TextBox 14">
            <a:extLst>
              <a:ext uri="{FF2B5EF4-FFF2-40B4-BE49-F238E27FC236}">
                <a16:creationId xmlns:a16="http://schemas.microsoft.com/office/drawing/2014/main" id="{528C2087-BAFD-4C9C-9F31-6410B00F2CD0}"/>
              </a:ext>
            </a:extLst>
          </p:cNvPr>
          <p:cNvSpPr txBox="1"/>
          <p:nvPr/>
        </p:nvSpPr>
        <p:spPr>
          <a:xfrm>
            <a:off x="1040183" y="2471364"/>
            <a:ext cx="2595467" cy="369332"/>
          </a:xfrm>
          <a:prstGeom prst="rect">
            <a:avLst/>
          </a:prstGeom>
          <a:noFill/>
        </p:spPr>
        <p:txBody>
          <a:bodyPr wrap="square" rtlCol="0">
            <a:spAutoFit/>
          </a:bodyPr>
          <a:lstStyle/>
          <a:p>
            <a:pPr algn="ctr"/>
            <a:r>
              <a:rPr lang="en-US" dirty="0"/>
              <a:t>Outpatient</a:t>
            </a:r>
          </a:p>
        </p:txBody>
      </p:sp>
      <p:sp>
        <p:nvSpPr>
          <p:cNvPr id="16" name="TextBox 15">
            <a:extLst>
              <a:ext uri="{FF2B5EF4-FFF2-40B4-BE49-F238E27FC236}">
                <a16:creationId xmlns:a16="http://schemas.microsoft.com/office/drawing/2014/main" id="{2A94FB0D-A73E-4CB4-A7C1-16B7B6DE8B76}"/>
              </a:ext>
            </a:extLst>
          </p:cNvPr>
          <p:cNvSpPr txBox="1"/>
          <p:nvPr/>
        </p:nvSpPr>
        <p:spPr>
          <a:xfrm>
            <a:off x="5508350" y="2471364"/>
            <a:ext cx="2595467" cy="369332"/>
          </a:xfrm>
          <a:prstGeom prst="rect">
            <a:avLst/>
          </a:prstGeom>
          <a:noFill/>
        </p:spPr>
        <p:txBody>
          <a:bodyPr wrap="square" rtlCol="0">
            <a:spAutoFit/>
          </a:bodyPr>
          <a:lstStyle/>
          <a:p>
            <a:pPr algn="ctr"/>
            <a:r>
              <a:rPr lang="en-US" dirty="0"/>
              <a:t>ICU</a:t>
            </a:r>
          </a:p>
        </p:txBody>
      </p:sp>
      <p:pic>
        <p:nvPicPr>
          <p:cNvPr id="2" name="Audio 1">
            <a:hlinkClick r:id="" action="ppaction://media"/>
            <a:extLst>
              <a:ext uri="{FF2B5EF4-FFF2-40B4-BE49-F238E27FC236}">
                <a16:creationId xmlns:a16="http://schemas.microsoft.com/office/drawing/2014/main" id="{0A15646D-7305-472A-A3E8-E7AAA6E7E3D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26464391"/>
      </p:ext>
    </p:extLst>
  </p:cSld>
  <p:clrMapOvr>
    <a:masterClrMapping/>
  </p:clrMapOvr>
  <mc:AlternateContent xmlns:mc="http://schemas.openxmlformats.org/markup-compatibility/2006">
    <mc:Choice xmlns:p14="http://schemas.microsoft.com/office/powerpoint/2010/main" Requires="p14">
      <p:transition spd="slow" p14:dur="2000" advTm="24298"/>
    </mc:Choice>
    <mc:Fallback>
      <p:transition spd="slow" advTm="24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marR="0" lvl="0">
              <a:lnSpc>
                <a:spcPct val="200000"/>
              </a:lnSpc>
              <a:spcBef>
                <a:spcPts val="0"/>
              </a:spcBef>
              <a:spcAft>
                <a:spcPts val="0"/>
              </a:spcAft>
            </a:pPr>
            <a:r>
              <a:rPr lang="en-US" sz="2400" dirty="0">
                <a:effectLst/>
                <a:latin typeface="+mj-lt"/>
                <a:ea typeface="Times New Roman" panose="02020603050405020304" pitchFamily="18" charset="0"/>
                <a:cs typeface="Times New Roman" panose="02020603050405020304" pitchFamily="18" charset="0"/>
              </a:rPr>
              <a:t>2) What is the average patient count in the waiting room during normal office hours? </a:t>
            </a:r>
            <a:endParaRPr lang="en-US" sz="2400" dirty="0">
              <a:effectLst/>
              <a:latin typeface="+mj-lt"/>
              <a:ea typeface="Calibri" panose="020F0502020204030204" pitchFamily="34" charset="0"/>
              <a:cs typeface="Times New Roman" panose="02020603050405020304" pitchFamily="18" charset="0"/>
            </a:endParaRPr>
          </a:p>
          <a:p>
            <a:pPr marR="0" lvl="0">
              <a:lnSpc>
                <a:spcPct val="200000"/>
              </a:lnSpc>
              <a:spcBef>
                <a:spcPts val="0"/>
              </a:spcBef>
              <a:spcAft>
                <a:spcPts val="800"/>
              </a:spcAft>
            </a:pPr>
            <a:r>
              <a:rPr lang="en-US" sz="2400" dirty="0">
                <a:effectLst/>
                <a:latin typeface="+mj-lt"/>
                <a:ea typeface="Times New Roman" panose="02020603050405020304" pitchFamily="18" charset="0"/>
                <a:cs typeface="Times New Roman" panose="02020603050405020304" pitchFamily="18" charset="0"/>
              </a:rPr>
              <a:t>3) When are the best/worst times to book an appointment? </a:t>
            </a:r>
            <a:endParaRPr lang="en-US" sz="2400" dirty="0">
              <a:latin typeface="+mj-lt"/>
              <a:ea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BC969585-644B-4F76-A68A-58BF30069F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31669263"/>
      </p:ext>
    </p:extLst>
  </p:cSld>
  <p:clrMapOvr>
    <a:masterClrMapping/>
  </p:clrMapOvr>
  <mc:AlternateContent xmlns:mc="http://schemas.openxmlformats.org/markup-compatibility/2006">
    <mc:Choice xmlns:p14="http://schemas.microsoft.com/office/powerpoint/2010/main" Requires="p14">
      <p:transition spd="slow" p14:dur="2000" advTm="13918"/>
    </mc:Choice>
    <mc:Fallback>
      <p:transition spd="slow" advTm="13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626366" y="552906"/>
            <a:ext cx="3874452" cy="1674904"/>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Best Times</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643181" y="552906"/>
            <a:ext cx="3869869" cy="1674905"/>
          </a:xfrm>
          <a:prstGeom prst="rect">
            <a:avLst/>
          </a:prstGeom>
        </p:spPr>
        <p:txBody>
          <a:bodyPr vert="horz" lIns="91440" tIns="45720" rIns="91440" bIns="45720" rtlCol="0" anchor="ctr">
            <a:normAutofit/>
          </a:bodyPr>
          <a:lstStyle/>
          <a:p>
            <a:pPr marL="114300" marR="0" lvl="0" indent="-285750" fontAlgn="auto">
              <a:lnSpc>
                <a:spcPct val="90000"/>
              </a:lnSpc>
              <a:spcBef>
                <a:spcPts val="0"/>
              </a:spcBef>
              <a:spcAft>
                <a:spcPts val="600"/>
              </a:spcAft>
              <a:buClrTx/>
              <a:buSzTx/>
              <a:buFont typeface="Wingdings" panose="05000000000000000000" pitchFamily="2" charset="2"/>
              <a:buChar char="ü"/>
              <a:tabLst/>
              <a:defRPr/>
            </a:pPr>
            <a:r>
              <a:rPr lang="en-US" sz="1700" dirty="0"/>
              <a:t>6:00 am – 7:00 am</a:t>
            </a:r>
          </a:p>
          <a:p>
            <a:pPr marL="114300" marR="0" lvl="0" indent="-285750" fontAlgn="auto">
              <a:lnSpc>
                <a:spcPct val="90000"/>
              </a:lnSpc>
              <a:spcBef>
                <a:spcPts val="0"/>
              </a:spcBef>
              <a:spcAft>
                <a:spcPts val="600"/>
              </a:spcAft>
              <a:buClrTx/>
              <a:buSzTx/>
              <a:buFont typeface="Wingdings" panose="05000000000000000000" pitchFamily="2" charset="2"/>
              <a:buChar char="ü"/>
              <a:tabLst/>
              <a:defRPr/>
            </a:pPr>
            <a:r>
              <a:rPr lang="en-US" sz="1700" dirty="0"/>
              <a:t>5:00 pm – 6:00 pm</a:t>
            </a: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pic>
        <p:nvPicPr>
          <p:cNvPr id="6" name="Picture 5" descr="Chart, bar chart&#10;&#10;Description automatically generated">
            <a:extLst>
              <a:ext uri="{FF2B5EF4-FFF2-40B4-BE49-F238E27FC236}">
                <a16:creationId xmlns:a16="http://schemas.microsoft.com/office/drawing/2014/main" id="{4B3C0DEA-5E8B-4B3A-A4CC-CAFDCB392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6897" y="2405149"/>
            <a:ext cx="6665630" cy="3899395"/>
          </a:xfrm>
          <a:prstGeom prst="rect">
            <a:avLst/>
          </a:prstGeom>
        </p:spPr>
      </p:pic>
      <p:pic>
        <p:nvPicPr>
          <p:cNvPr id="2" name="Audio 1">
            <a:hlinkClick r:id="" action="ppaction://media"/>
            <a:extLst>
              <a:ext uri="{FF2B5EF4-FFF2-40B4-BE49-F238E27FC236}">
                <a16:creationId xmlns:a16="http://schemas.microsoft.com/office/drawing/2014/main" id="{00DCF03E-E7F6-42CE-886C-6E2269F34F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46941030"/>
      </p:ext>
    </p:extLst>
  </p:cSld>
  <p:clrMapOvr>
    <a:masterClrMapping/>
  </p:clrMapOvr>
  <mc:AlternateContent xmlns:mc="http://schemas.openxmlformats.org/markup-compatibility/2006">
    <mc:Choice xmlns:p14="http://schemas.microsoft.com/office/powerpoint/2010/main" Requires="p14">
      <p:transition spd="slow" p14:dur="2000" advTm="15930"/>
    </mc:Choice>
    <mc:Fallback>
      <p:transition spd="slow" advTm="15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t>4) </a:t>
            </a:r>
            <a:r>
              <a:rPr lang="en-US" sz="2400" dirty="0">
                <a:effectLst/>
                <a:latin typeface="+mj-lt"/>
                <a:ea typeface="Times New Roman" panose="02020603050405020304" pitchFamily="18" charset="0"/>
                <a:cs typeface="Times New Roman" panose="02020603050405020304" pitchFamily="18" charset="0"/>
              </a:rPr>
              <a:t>Has there been an increase in the number of patients waiting since the pandemic?</a:t>
            </a:r>
            <a:endParaRPr lang="en-US" sz="2400" dirty="0"/>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0BFBDAC5-DE1F-46B9-8633-DB0B5544478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71615527"/>
      </p:ext>
    </p:extLst>
  </p:cSld>
  <p:clrMapOvr>
    <a:masterClrMapping/>
  </p:clrMapOvr>
  <mc:AlternateContent xmlns:mc="http://schemas.openxmlformats.org/markup-compatibility/2006">
    <mc:Choice xmlns:p14="http://schemas.microsoft.com/office/powerpoint/2010/main" Requires="p14">
      <p:transition spd="slow" p14:dur="2000" advTm="6023"/>
    </mc:Choice>
    <mc:Fallback>
      <p:transition spd="slow" advTm="6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533400" y="152400"/>
            <a:ext cx="4012233" cy="1674904"/>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Patient Increase</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638599" y="304800"/>
            <a:ext cx="4200601" cy="167490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solidFill>
                  <a:srgbClr val="000000"/>
                </a:solidFill>
                <a:latin typeface="+mj-lt"/>
                <a:ea typeface="Calibri" panose="020F0502020204030204" pitchFamily="34" charset="0"/>
              </a:rPr>
              <a:t>Overall i</a:t>
            </a:r>
            <a:r>
              <a:rPr lang="en-US" sz="1800" dirty="0">
                <a:solidFill>
                  <a:srgbClr val="000000"/>
                </a:solidFill>
                <a:effectLst/>
                <a:latin typeface="+mj-lt"/>
                <a:ea typeface="Calibri" panose="020F0502020204030204" pitchFamily="34" charset="0"/>
              </a:rPr>
              <a:t>ncrease </a:t>
            </a:r>
            <a:r>
              <a:rPr lang="en-US" dirty="0">
                <a:solidFill>
                  <a:srgbClr val="000000"/>
                </a:solidFill>
                <a:latin typeface="+mj-lt"/>
                <a:ea typeface="Calibri" panose="020F0502020204030204" pitchFamily="34" charset="0"/>
              </a:rPr>
              <a:t>in </a:t>
            </a:r>
            <a:r>
              <a:rPr lang="en-US" sz="1800" dirty="0">
                <a:solidFill>
                  <a:srgbClr val="000000"/>
                </a:solidFill>
                <a:effectLst/>
                <a:latin typeface="+mj-lt"/>
                <a:ea typeface="Calibri" panose="020F0502020204030204" pitchFamily="34" charset="0"/>
              </a:rPr>
              <a:t>July 2020</a:t>
            </a:r>
          </a:p>
          <a:p>
            <a:pPr indent="-228600">
              <a:lnSpc>
                <a:spcPct val="90000"/>
              </a:lnSpc>
              <a:spcAft>
                <a:spcPts val="600"/>
              </a:spcAft>
              <a:buFont typeface="Arial" panose="020B0604020202020204" pitchFamily="34" charset="0"/>
              <a:buChar char="•"/>
            </a:pPr>
            <a:r>
              <a:rPr lang="en-US" sz="1800" dirty="0">
                <a:solidFill>
                  <a:srgbClr val="000000"/>
                </a:solidFill>
                <a:effectLst/>
                <a:latin typeface="+mj-lt"/>
                <a:ea typeface="Calibri" panose="020F0502020204030204" pitchFamily="34" charset="0"/>
              </a:rPr>
              <a:t>Yet to drop back to pre-pandemic levels</a:t>
            </a:r>
            <a:endParaRPr lang="en-US" sz="2400" dirty="0">
              <a:latin typeface="+mj-lt"/>
            </a:endParaRPr>
          </a:p>
        </p:txBody>
      </p:sp>
      <p:pic>
        <p:nvPicPr>
          <p:cNvPr id="7" name="Picture 6" descr="Chart&#10;&#10;Description automatically generated">
            <a:extLst>
              <a:ext uri="{FF2B5EF4-FFF2-40B4-BE49-F238E27FC236}">
                <a16:creationId xmlns:a16="http://schemas.microsoft.com/office/drawing/2014/main" id="{F611021E-AF24-448F-AA08-8B9CBC3FA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2057400"/>
            <a:ext cx="7924801" cy="4371852"/>
          </a:xfrm>
          <a:prstGeom prst="rect">
            <a:avLst/>
          </a:prstGeom>
        </p:spPr>
      </p:pic>
      <p:pic>
        <p:nvPicPr>
          <p:cNvPr id="2" name="Audio 1">
            <a:hlinkClick r:id="" action="ppaction://media"/>
            <a:extLst>
              <a:ext uri="{FF2B5EF4-FFF2-40B4-BE49-F238E27FC236}">
                <a16:creationId xmlns:a16="http://schemas.microsoft.com/office/drawing/2014/main" id="{55695004-1E68-430E-9EE6-C59914C956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89830393"/>
      </p:ext>
    </p:extLst>
  </p:cSld>
  <p:clrMapOvr>
    <a:masterClrMapping/>
  </p:clrMapOvr>
  <mc:AlternateContent xmlns:mc="http://schemas.openxmlformats.org/markup-compatibility/2006">
    <mc:Choice xmlns:p14="http://schemas.microsoft.com/office/powerpoint/2010/main" Requires="p14">
      <p:transition spd="slow" p14:dur="2000" advTm="23044"/>
    </mc:Choice>
    <mc:Fallback>
      <p:transition spd="slow" advTm="230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t>5) </a:t>
            </a:r>
            <a:r>
              <a:rPr lang="en-US" sz="2400" dirty="0">
                <a:effectLst/>
                <a:latin typeface="+mj-lt"/>
                <a:ea typeface="Times New Roman" panose="02020603050405020304" pitchFamily="18" charset="0"/>
                <a:cs typeface="Times New Roman" panose="02020603050405020304" pitchFamily="18" charset="0"/>
              </a:rPr>
              <a:t>How many urgent (“stat”) cases are seen a day? </a:t>
            </a: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8B8DEDCC-C842-4C1E-8B80-1FB186C0DC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02472"/>
      </p:ext>
    </p:extLst>
  </p:cSld>
  <p:clrMapOvr>
    <a:masterClrMapping/>
  </p:clrMapOvr>
  <mc:AlternateContent xmlns:mc="http://schemas.openxmlformats.org/markup-compatibility/2006">
    <mc:Choice xmlns:p14="http://schemas.microsoft.com/office/powerpoint/2010/main" Requires="p14">
      <p:transition spd="slow" p14:dur="2000" advTm="6587"/>
    </mc:Choice>
    <mc:Fallback>
      <p:transition spd="slow" advTm="6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2629122"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STAT Patients</a:t>
            </a:r>
          </a:p>
        </p:txBody>
      </p:sp>
      <p:sp>
        <p:nvSpPr>
          <p:cNvPr id="10" name="TextBox 9">
            <a:extLst>
              <a:ext uri="{FF2B5EF4-FFF2-40B4-BE49-F238E27FC236}">
                <a16:creationId xmlns:a16="http://schemas.microsoft.com/office/drawing/2014/main" id="{A88B0881-5D34-469A-B8A2-D4E3007AE75F}"/>
              </a:ext>
            </a:extLst>
          </p:cNvPr>
          <p:cNvSpPr txBox="1"/>
          <p:nvPr/>
        </p:nvSpPr>
        <p:spPr>
          <a:xfrm>
            <a:off x="486698" y="2438400"/>
            <a:ext cx="2629120" cy="3785419"/>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Varies Daily</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400" dirty="0"/>
              <a:t>Ranges from </a:t>
            </a:r>
            <a:br>
              <a:rPr lang="en-US" sz="2400" dirty="0"/>
            </a:br>
            <a:r>
              <a:rPr lang="en-US" sz="2400" dirty="0"/>
              <a:t>3 to 23</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Tracking began in 2021</a:t>
            </a:r>
          </a:p>
          <a:p>
            <a:pPr marR="0" lvl="0" fontAlgn="auto">
              <a:lnSpc>
                <a:spcPct val="90000"/>
              </a:lnSpc>
              <a:spcBef>
                <a:spcPts val="0"/>
              </a:spcBef>
              <a:spcAft>
                <a:spcPts val="600"/>
              </a:spcAft>
              <a:buClrTx/>
              <a:buSzTx/>
              <a:tabLst/>
              <a:defRPr/>
            </a:pP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sp>
        <p:nvSpPr>
          <p:cNvPr id="23" name="Rectangle 2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309E8511-7232-4CE3-BBAC-5C917AE05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6219" y="2017677"/>
            <a:ext cx="4830853" cy="2819400"/>
          </a:xfrm>
          <a:prstGeom prst="rect">
            <a:avLst/>
          </a:prstGeom>
        </p:spPr>
      </p:pic>
      <p:pic>
        <p:nvPicPr>
          <p:cNvPr id="2" name="Audio 1">
            <a:hlinkClick r:id="" action="ppaction://media"/>
            <a:extLst>
              <a:ext uri="{FF2B5EF4-FFF2-40B4-BE49-F238E27FC236}">
                <a16:creationId xmlns:a16="http://schemas.microsoft.com/office/drawing/2014/main" id="{DA51930C-0D57-49A1-B7E3-820CD5C3D8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02302787"/>
      </p:ext>
    </p:extLst>
  </p:cSld>
  <p:clrMapOvr>
    <a:masterClrMapping/>
  </p:clrMapOvr>
  <mc:AlternateContent xmlns:mc="http://schemas.openxmlformats.org/markup-compatibility/2006">
    <mc:Choice xmlns:p14="http://schemas.microsoft.com/office/powerpoint/2010/main" Requires="p14">
      <p:transition spd="slow" p14:dur="2000" advTm="20079"/>
    </mc:Choice>
    <mc:Fallback>
      <p:transition spd="slow" advTm="20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143000" y="2057400"/>
            <a:ext cx="5943600" cy="3352800"/>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sz="1800" dirty="0"/>
              <a:t>Business Problem</a:t>
            </a:r>
          </a:p>
          <a:p>
            <a:pPr marL="285750" indent="-285750">
              <a:lnSpc>
                <a:spcPct val="90000"/>
              </a:lnSpc>
              <a:spcAft>
                <a:spcPts val="600"/>
              </a:spcAft>
              <a:buFont typeface="Arial" panose="020B0604020202020204" pitchFamily="34" charset="0"/>
              <a:buChar char="•"/>
            </a:pPr>
            <a:r>
              <a:rPr lang="en-US" sz="1800" dirty="0"/>
              <a:t>Exploratory Data Analysis</a:t>
            </a:r>
          </a:p>
          <a:p>
            <a:pPr marL="285750" indent="-285750">
              <a:lnSpc>
                <a:spcPct val="90000"/>
              </a:lnSpc>
              <a:spcAft>
                <a:spcPts val="600"/>
              </a:spcAft>
              <a:buFont typeface="Arial" panose="020B0604020202020204" pitchFamily="34" charset="0"/>
              <a:buChar char="•"/>
            </a:pPr>
            <a:r>
              <a:rPr lang="en-US" dirty="0"/>
              <a:t>Special Interest Questions</a:t>
            </a:r>
          </a:p>
          <a:p>
            <a:pPr marL="285750" indent="-285750">
              <a:lnSpc>
                <a:spcPct val="90000"/>
              </a:lnSpc>
              <a:spcAft>
                <a:spcPts val="600"/>
              </a:spcAft>
              <a:buFont typeface="Arial" panose="020B0604020202020204" pitchFamily="34" charset="0"/>
              <a:buChar char="•"/>
            </a:pPr>
            <a:r>
              <a:rPr lang="en-US" sz="1800" dirty="0"/>
              <a:t>Target Variable Calculation</a:t>
            </a:r>
          </a:p>
          <a:p>
            <a:pPr marL="285750" indent="-285750">
              <a:lnSpc>
                <a:spcPct val="90000"/>
              </a:lnSpc>
              <a:spcAft>
                <a:spcPts val="600"/>
              </a:spcAft>
              <a:buFont typeface="Arial" panose="020B0604020202020204" pitchFamily="34" charset="0"/>
              <a:buChar char="•"/>
            </a:pPr>
            <a:r>
              <a:rPr lang="en-US" sz="1800" dirty="0"/>
              <a:t>Modeling Objective</a:t>
            </a:r>
          </a:p>
          <a:p>
            <a:pPr marL="285750" indent="-285750">
              <a:lnSpc>
                <a:spcPct val="90000"/>
              </a:lnSpc>
              <a:spcAft>
                <a:spcPts val="600"/>
              </a:spcAft>
              <a:buFont typeface="Arial" panose="020B0604020202020204" pitchFamily="34" charset="0"/>
              <a:buChar char="•"/>
            </a:pPr>
            <a:r>
              <a:rPr lang="en-US" dirty="0"/>
              <a:t>Model Results</a:t>
            </a:r>
          </a:p>
          <a:p>
            <a:pPr marL="285750" indent="-285750">
              <a:lnSpc>
                <a:spcPct val="90000"/>
              </a:lnSpc>
              <a:spcAft>
                <a:spcPts val="600"/>
              </a:spcAft>
              <a:buFont typeface="Arial" panose="020B0604020202020204" pitchFamily="34" charset="0"/>
              <a:buChar char="•"/>
            </a:pPr>
            <a:r>
              <a:rPr lang="en-US" dirty="0"/>
              <a:t>Wait Time Estimator</a:t>
            </a:r>
          </a:p>
          <a:p>
            <a:pPr marL="285750" indent="-285750">
              <a:lnSpc>
                <a:spcPct val="90000"/>
              </a:lnSpc>
              <a:spcAft>
                <a:spcPts val="600"/>
              </a:spcAft>
              <a:buFont typeface="Arial" panose="020B0604020202020204" pitchFamily="34" charset="0"/>
              <a:buChar char="•"/>
            </a:pPr>
            <a:r>
              <a:rPr lang="en-US" dirty="0"/>
              <a:t>Recommendations</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Overview</a:t>
            </a:r>
          </a:p>
        </p:txBody>
      </p:sp>
      <p:pic>
        <p:nvPicPr>
          <p:cNvPr id="2" name="Audio 1">
            <a:hlinkClick r:id="" action="ppaction://media"/>
            <a:extLst>
              <a:ext uri="{FF2B5EF4-FFF2-40B4-BE49-F238E27FC236}">
                <a16:creationId xmlns:a16="http://schemas.microsoft.com/office/drawing/2014/main" id="{CC7E9D43-0421-4E6B-8FCF-65B57E2E61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80272244"/>
      </p:ext>
    </p:extLst>
  </p:cSld>
  <p:clrMapOvr>
    <a:masterClrMapping/>
  </p:clrMapOvr>
  <mc:AlternateContent xmlns:mc="http://schemas.openxmlformats.org/markup-compatibility/2006">
    <mc:Choice xmlns:p14="http://schemas.microsoft.com/office/powerpoint/2010/main" Requires="p14">
      <p:transition spd="slow" p14:dur="2000" advTm="20249"/>
    </mc:Choice>
    <mc:Fallback>
      <p:transition spd="slow" advTm="2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6) </a:t>
            </a:r>
            <a:r>
              <a:rPr lang="en-US" sz="2400" dirty="0">
                <a:effectLst/>
                <a:latin typeface="+mj-lt"/>
                <a:ea typeface="Times New Roman" panose="02020603050405020304" pitchFamily="18" charset="0"/>
                <a:cs typeface="Times New Roman" panose="02020603050405020304" pitchFamily="18" charset="0"/>
              </a:rPr>
              <a:t>What is the maximum/average/minimum number of patients treated in each department?  </a:t>
            </a:r>
            <a:endParaRPr lang="en-US" sz="2400" dirty="0">
              <a:effectLst/>
              <a:latin typeface="+mj-lt"/>
              <a:ea typeface="Calibri" panose="020F0502020204030204" pitchFamily="34"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EF839A38-B701-41BF-9515-E98EFF81B6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13436584"/>
      </p:ext>
    </p:extLst>
  </p:cSld>
  <p:clrMapOvr>
    <a:masterClrMapping/>
  </p:clrMapOvr>
  <mc:AlternateContent xmlns:mc="http://schemas.openxmlformats.org/markup-compatibility/2006">
    <mc:Choice xmlns:p14="http://schemas.microsoft.com/office/powerpoint/2010/main" Requires="p14">
      <p:transition spd="slow" p14:dur="2000" advTm="7301"/>
    </mc:Choice>
    <mc:Fallback>
      <p:transition spd="slow" advTm="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228599" y="629266"/>
            <a:ext cx="3156653"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Patients By Department</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8" y="2438400"/>
            <a:ext cx="2629120" cy="3785419"/>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Most patients in ECC dept (~ 85%)</a:t>
            </a:r>
          </a:p>
          <a:p>
            <a:pPr indent="-228600">
              <a:lnSpc>
                <a:spcPct val="90000"/>
              </a:lnSpc>
              <a:spcAft>
                <a:spcPts val="600"/>
              </a:spcAft>
              <a:buFont typeface="Arial" panose="020B0604020202020204" pitchFamily="34" charset="0"/>
              <a:buChar char="•"/>
              <a:defRPr/>
            </a:pPr>
            <a:r>
              <a:rPr kumimoji="0" lang="en-US" sz="1700" b="0" i="0" u="none" strike="noStrike" cap="none" spc="0" normalizeH="0" baseline="0" noProof="0" dirty="0">
                <a:ln>
                  <a:noFill/>
                </a:ln>
                <a:effectLst/>
                <a:uLnTx/>
                <a:uFillTx/>
              </a:rPr>
              <a:t>ECC patients peaked in Jul 2020</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CARDIO and IM patients vary day by day</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sp>
        <p:nvSpPr>
          <p:cNvPr id="43"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AAC21110-F3DC-4AF0-8471-82BA4AAAE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766" y="629266"/>
            <a:ext cx="4615433" cy="1921855"/>
          </a:xfrm>
          <a:prstGeom prst="rect">
            <a:avLst/>
          </a:prstGeom>
        </p:spPr>
      </p:pic>
      <p:pic>
        <p:nvPicPr>
          <p:cNvPr id="8" name="Picture 7" descr="Chart&#10;&#10;Description automatically generated">
            <a:extLst>
              <a:ext uri="{FF2B5EF4-FFF2-40B4-BE49-F238E27FC236}">
                <a16:creationId xmlns:a16="http://schemas.microsoft.com/office/drawing/2014/main" id="{F417F9CA-DF9F-40BF-B3BF-FCA4315CCD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2583" y="2502190"/>
            <a:ext cx="4555617" cy="1921855"/>
          </a:xfrm>
          <a:prstGeom prst="rect">
            <a:avLst/>
          </a:prstGeom>
        </p:spPr>
      </p:pic>
      <p:pic>
        <p:nvPicPr>
          <p:cNvPr id="12" name="Picture 11" descr="Chart&#10;&#10;Description automatically generated">
            <a:extLst>
              <a:ext uri="{FF2B5EF4-FFF2-40B4-BE49-F238E27FC236}">
                <a16:creationId xmlns:a16="http://schemas.microsoft.com/office/drawing/2014/main" id="{03FB044F-3849-472F-8DDD-70ED33756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583" y="4443475"/>
            <a:ext cx="4555616" cy="1853496"/>
          </a:xfrm>
          <a:prstGeom prst="rect">
            <a:avLst/>
          </a:prstGeom>
        </p:spPr>
      </p:pic>
      <p:pic>
        <p:nvPicPr>
          <p:cNvPr id="2" name="Audio 1">
            <a:hlinkClick r:id="" action="ppaction://media"/>
            <a:extLst>
              <a:ext uri="{FF2B5EF4-FFF2-40B4-BE49-F238E27FC236}">
                <a16:creationId xmlns:a16="http://schemas.microsoft.com/office/drawing/2014/main" id="{17132D53-F78E-4B01-9EB6-14895F205BE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45932122"/>
      </p:ext>
    </p:extLst>
  </p:cSld>
  <p:clrMapOvr>
    <a:masterClrMapping/>
  </p:clrMapOvr>
  <mc:AlternateContent xmlns:mc="http://schemas.openxmlformats.org/markup-compatibility/2006">
    <mc:Choice xmlns:p14="http://schemas.microsoft.com/office/powerpoint/2010/main" Requires="p14">
      <p:transition spd="slow" p14:dur="2000" advTm="33028"/>
    </mc:Choice>
    <mc:Fallback>
      <p:transition spd="slow" advTm="3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a:lnSpc>
                <a:spcPct val="110000"/>
              </a:lnSpc>
              <a:spcAft>
                <a:spcPts val="600"/>
              </a:spcAft>
            </a:pPr>
            <a:r>
              <a:rPr lang="en-US"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average length of a line (L) is the product of the waiting time in line (W) multiplied by the throughput to the system (Lambda)</a:t>
            </a:r>
          </a:p>
          <a:p>
            <a:pPr marL="285750" indent="-285750">
              <a:lnSpc>
                <a:spcPct val="110000"/>
              </a:lnSpc>
              <a:spcAft>
                <a:spcPts val="600"/>
              </a:spcAft>
              <a:buFont typeface="Arial" panose="020B0604020202020204" pitchFamily="34" charset="0"/>
              <a:buChar char="•"/>
            </a:pPr>
            <a:endParaRPr lang="en-US" dirty="0">
              <a:latin typeface="Times New Roman" panose="02020603050405020304" pitchFamily="18" charset="0"/>
            </a:endParaRPr>
          </a:p>
          <a:p>
            <a:pPr marL="285750" indent="-285750">
              <a:lnSpc>
                <a:spcPct val="110000"/>
              </a:lnSpc>
              <a:spcAft>
                <a:spcPts val="600"/>
              </a:spcAft>
              <a:buFont typeface="Arial" panose="020B0604020202020204" pitchFamily="34" charset="0"/>
              <a:buChar char="•"/>
            </a:pPr>
            <a:endParaRPr lang="en-US" sz="2400" dirty="0"/>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Little’s Law</a:t>
            </a:r>
          </a:p>
        </p:txBody>
      </p:sp>
      <p:sp>
        <p:nvSpPr>
          <p:cNvPr id="2" name="Text Box 2">
            <a:extLst>
              <a:ext uri="{FF2B5EF4-FFF2-40B4-BE49-F238E27FC236}">
                <a16:creationId xmlns:a16="http://schemas.microsoft.com/office/drawing/2014/main" id="{4D14E315-8C4C-4404-8FEE-406D5E516CFE}"/>
              </a:ext>
            </a:extLst>
          </p:cNvPr>
          <p:cNvSpPr txBox="1">
            <a:spLocks noChangeArrowheads="1"/>
          </p:cNvSpPr>
          <p:nvPr/>
        </p:nvSpPr>
        <p:spPr bwMode="auto">
          <a:xfrm>
            <a:off x="1447800" y="3790950"/>
            <a:ext cx="5832475" cy="10858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L = </a:t>
            </a:r>
            <a:r>
              <a:rPr kumimoji="0" lang="en-US" altLang="en-US" sz="1600" b="0" i="0" u="none" strike="noStrike" cap="none" normalizeH="0" baseline="0" dirty="0" err="1">
                <a:ln>
                  <a:noFill/>
                </a:ln>
                <a:solidFill>
                  <a:schemeClr val="tx1"/>
                </a:solidFill>
                <a:effectLst/>
                <a:latin typeface="Times New Roman" panose="02020603050405020304" pitchFamily="18" charset="0"/>
              </a:rPr>
              <a:t>Wλ</a:t>
            </a:r>
            <a:endParaRPr kumimoji="0" lang="en-US" altLang="en-US" sz="1600" b="0" i="0" u="none" strike="noStrike" cap="none" normalizeH="0" baseline="0" dirty="0">
              <a:ln>
                <a:noFill/>
              </a:ln>
              <a:solidFill>
                <a:schemeClr val="tx1"/>
              </a:solidFill>
              <a:effectLst/>
              <a:latin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Times New Roman" panose="02020603050405020304" pitchFamily="18" charset="0"/>
              </a:rPr>
              <a:t>or</a:t>
            </a:r>
            <a:br>
              <a:rPr kumimoji="0" lang="en-US" altLang="en-US" sz="1600" b="0" i="0" u="none" strike="noStrike" cap="none" normalizeH="0" baseline="0" dirty="0">
                <a:ln>
                  <a:noFill/>
                </a:ln>
                <a:solidFill>
                  <a:schemeClr val="tx1"/>
                </a:solidFill>
                <a:effectLst/>
                <a:latin typeface="Times New Roman" panose="02020603050405020304" pitchFamily="18" charset="0"/>
              </a:rPr>
            </a:br>
            <a:r>
              <a:rPr kumimoji="0" lang="en-US" altLang="en-US" sz="1600" b="0" i="0" u="none" strike="noStrike" cap="none" normalizeH="0" baseline="0" dirty="0">
                <a:ln>
                  <a:noFill/>
                </a:ln>
                <a:solidFill>
                  <a:schemeClr val="tx1"/>
                </a:solidFill>
                <a:effectLst/>
                <a:latin typeface="Times New Roman" panose="02020603050405020304" pitchFamily="18" charset="0"/>
              </a:rPr>
              <a:t>Wait Time = People Waiting/ Number Concurrent Cases treated</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67A4EF8E-9C6F-4990-83EF-A529A1AA4A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77865645"/>
      </p:ext>
    </p:extLst>
  </p:cSld>
  <p:clrMapOvr>
    <a:masterClrMapping/>
  </p:clrMapOvr>
  <mc:AlternateContent xmlns:mc="http://schemas.openxmlformats.org/markup-compatibility/2006">
    <mc:Choice xmlns:p14="http://schemas.microsoft.com/office/powerpoint/2010/main" Requires="p14">
      <p:transition spd="slow" p14:dur="2000" advTm="25505"/>
    </mc:Choice>
    <mc:Fallback>
      <p:transition spd="slow" advTm="25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Modeling Objective</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86933"/>
            <a:ext cx="1989964" cy="2843319"/>
          </a:xfrm>
        </p:spPr>
        <p:txBody>
          <a:bodyPr anchor="ctr">
            <a:normAutofit/>
          </a:bodyPr>
          <a:lstStyle/>
          <a:p>
            <a:pPr marL="0" marR="0">
              <a:lnSpc>
                <a:spcPct val="107000"/>
              </a:lnSpc>
              <a:spcBef>
                <a:spcPts val="0"/>
              </a:spcBef>
              <a:spcAft>
                <a:spcPts val="800"/>
              </a:spcAft>
            </a:pPr>
            <a:r>
              <a:rPr lang="en-US" sz="2400" dirty="0">
                <a:solidFill>
                  <a:srgbClr val="FFFFFF"/>
                </a:solidFill>
              </a:rPr>
              <a:t>Perform supervised learning to predict patient throughput</a:t>
            </a:r>
          </a:p>
          <a:p>
            <a:endParaRPr lang="en-US" sz="2400" dirty="0">
              <a:solidFill>
                <a:srgbClr val="FFFFFF"/>
              </a:solidFill>
            </a:endParaRPr>
          </a:p>
        </p:txBody>
      </p:sp>
      <p:pic>
        <p:nvPicPr>
          <p:cNvPr id="4" name="Audio 3">
            <a:hlinkClick r:id="" action="ppaction://media"/>
            <a:extLst>
              <a:ext uri="{FF2B5EF4-FFF2-40B4-BE49-F238E27FC236}">
                <a16:creationId xmlns:a16="http://schemas.microsoft.com/office/drawing/2014/main" id="{A2485834-208B-40C5-BAF0-159886058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67957518"/>
      </p:ext>
    </p:extLst>
  </p:cSld>
  <p:clrMapOvr>
    <a:masterClrMapping/>
  </p:clrMapOvr>
  <mc:AlternateContent xmlns:mc="http://schemas.openxmlformats.org/markup-compatibility/2006">
    <mc:Choice xmlns:p14="http://schemas.microsoft.com/office/powerpoint/2010/main" Requires="p14">
      <p:transition spd="slow" p14:dur="2000" advTm="21934"/>
    </mc:Choice>
    <mc:Fallback>
      <p:transition spd="slow" advTm="21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600200" y="2819400"/>
            <a:ext cx="7162800" cy="2590800"/>
          </a:xfrm>
          <a:prstGeom prst="rect">
            <a:avLst/>
          </a:prstGeom>
        </p:spPr>
        <p:txBody>
          <a:bodyPr vert="horz" lIns="91440" tIns="45720" rIns="91440" bIns="45720" rtlCol="0">
            <a:normAutofit/>
          </a:bodyPr>
          <a:lstStyle/>
          <a:p>
            <a:pPr>
              <a:buFont typeface="Wingdings" pitchFamily="2" charset="2"/>
              <a:buChar char="Ø"/>
            </a:pPr>
            <a:r>
              <a:rPr lang="en-US" sz="3200" dirty="0"/>
              <a:t>Decision Tree Regressor</a:t>
            </a:r>
          </a:p>
          <a:p>
            <a:pPr>
              <a:buFont typeface="Wingdings" pitchFamily="2" charset="2"/>
              <a:buChar char="Ø"/>
            </a:pPr>
            <a:r>
              <a:rPr lang="en-US" sz="3200" dirty="0"/>
              <a:t>Random Forest Regressor</a:t>
            </a:r>
          </a:p>
          <a:p>
            <a:pPr>
              <a:buFont typeface="Wingdings" pitchFamily="2" charset="2"/>
              <a:buChar char="Ø"/>
            </a:pPr>
            <a:r>
              <a:rPr lang="en-US" sz="3200" dirty="0"/>
              <a:t>Boosting Regressor</a:t>
            </a:r>
          </a:p>
          <a:p>
            <a:pPr lvl="1"/>
            <a:endParaRPr lang="en-US" sz="3200" dirty="0"/>
          </a:p>
          <a:p>
            <a:pPr>
              <a:buFont typeface="Wingdings" pitchFamily="2" charset="2"/>
              <a:buChar char="Ø"/>
            </a:pPr>
            <a:endParaRPr lang="en-US" sz="3200" dirty="0"/>
          </a:p>
        </p:txBody>
      </p:sp>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Model Selection</a:t>
            </a:r>
          </a:p>
        </p:txBody>
      </p:sp>
      <p:sp>
        <p:nvSpPr>
          <p:cNvPr id="4" name="Subtitle 2">
            <a:extLst>
              <a:ext uri="{FF2B5EF4-FFF2-40B4-BE49-F238E27FC236}">
                <a16:creationId xmlns:a16="http://schemas.microsoft.com/office/drawing/2014/main" id="{DA94E6F2-185B-4C7F-AAE3-62E5BF522BF1}"/>
              </a:ext>
            </a:extLst>
          </p:cNvPr>
          <p:cNvSpPr>
            <a:spLocks noGrp="1"/>
          </p:cNvSpPr>
          <p:nvPr>
            <p:ph type="subTitle" idx="1"/>
          </p:nvPr>
        </p:nvSpPr>
        <p:spPr>
          <a:xfrm>
            <a:off x="1371600" y="1222375"/>
            <a:ext cx="6400800" cy="762000"/>
          </a:xfrm>
        </p:spPr>
        <p:txBody>
          <a:bodyPr>
            <a:normAutofit/>
          </a:bodyPr>
          <a:lstStyle/>
          <a:p>
            <a:r>
              <a:rPr lang="en-US" sz="3600" dirty="0">
                <a:solidFill>
                  <a:srgbClr val="0070C0"/>
                </a:solidFill>
              </a:rPr>
              <a:t>Regression Models</a:t>
            </a:r>
          </a:p>
          <a:p>
            <a:endParaRPr lang="en-US" dirty="0">
              <a:solidFill>
                <a:srgbClr val="0070C0"/>
              </a:solidFill>
            </a:endParaRPr>
          </a:p>
        </p:txBody>
      </p:sp>
      <p:pic>
        <p:nvPicPr>
          <p:cNvPr id="2" name="Audio 1">
            <a:hlinkClick r:id="" action="ppaction://media"/>
            <a:extLst>
              <a:ext uri="{FF2B5EF4-FFF2-40B4-BE49-F238E27FC236}">
                <a16:creationId xmlns:a16="http://schemas.microsoft.com/office/drawing/2014/main" id="{68BCEDBB-3A56-4B8E-836C-1D78D80774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34414286"/>
      </p:ext>
    </p:extLst>
  </p:cSld>
  <p:clrMapOvr>
    <a:masterClrMapping/>
  </p:clrMapOvr>
  <mc:AlternateContent xmlns:mc="http://schemas.openxmlformats.org/markup-compatibility/2006">
    <mc:Choice xmlns:p14="http://schemas.microsoft.com/office/powerpoint/2010/main" Requires="p14">
      <p:transition spd="slow" p14:dur="2000" advTm="25157"/>
    </mc:Choice>
    <mc:Fallback>
      <p:transition spd="slow" advTm="25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Model Evaluation</a:t>
            </a:r>
          </a:p>
        </p:txBody>
      </p:sp>
      <p:graphicFrame>
        <p:nvGraphicFramePr>
          <p:cNvPr id="4" name="Table 3"/>
          <p:cNvGraphicFramePr>
            <a:graphicFrameLocks noGrp="1"/>
          </p:cNvGraphicFramePr>
          <p:nvPr>
            <p:extLst>
              <p:ext uri="{D42A27DB-BD31-4B8C-83A1-F6EECF244321}">
                <p14:modId xmlns:p14="http://schemas.microsoft.com/office/powerpoint/2010/main" val="2450487724"/>
              </p:ext>
            </p:extLst>
          </p:nvPr>
        </p:nvGraphicFramePr>
        <p:xfrm>
          <a:off x="990600" y="2794000"/>
          <a:ext cx="3048000" cy="1854200"/>
        </p:xfrm>
        <a:graphic>
          <a:graphicData uri="http://schemas.openxmlformats.org/drawingml/2006/table">
            <a:tbl>
              <a:tblPr firstRow="1" bandRow="1">
                <a:tableStyleId>{5C22544A-7EE6-4342-B048-85BDC9FD1C3A}</a:tableStyleId>
              </a:tblPr>
              <a:tblGrid>
                <a:gridCol w="2344615">
                  <a:extLst>
                    <a:ext uri="{9D8B030D-6E8A-4147-A177-3AD203B41FA5}">
                      <a16:colId xmlns:a16="http://schemas.microsoft.com/office/drawing/2014/main" val="20000"/>
                    </a:ext>
                  </a:extLst>
                </a:gridCol>
                <a:gridCol w="703385">
                  <a:extLst>
                    <a:ext uri="{9D8B030D-6E8A-4147-A177-3AD203B41FA5}">
                      <a16:colId xmlns:a16="http://schemas.microsoft.com/office/drawing/2014/main" val="20001"/>
                    </a:ext>
                  </a:extLst>
                </a:gridCol>
              </a:tblGrid>
              <a:tr h="370840">
                <a:tc>
                  <a:txBody>
                    <a:bodyPr/>
                    <a:lstStyle/>
                    <a:p>
                      <a:pPr algn="l"/>
                      <a:r>
                        <a:rPr lang="en-US" dirty="0"/>
                        <a:t>Model</a:t>
                      </a:r>
                    </a:p>
                  </a:txBody>
                  <a:tcPr/>
                </a:tc>
                <a:tc>
                  <a:txBody>
                    <a:bodyPr/>
                    <a:lstStyle/>
                    <a:p>
                      <a:r>
                        <a:rPr lang="en-US" dirty="0"/>
                        <a:t>R</a:t>
                      </a:r>
                      <a:r>
                        <a:rPr lang="en-US" baseline="30000" dirty="0"/>
                        <a:t>2</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Decision Tree</a:t>
                      </a:r>
                    </a:p>
                  </a:txBody>
                  <a:tcPr/>
                </a:tc>
                <a:tc>
                  <a:txBody>
                    <a:bodyPr/>
                    <a:lstStyle/>
                    <a:p>
                      <a:pPr algn="r"/>
                      <a:r>
                        <a:rPr lang="en-US" sz="1800" kern="1200" dirty="0">
                          <a:solidFill>
                            <a:schemeClr val="dk1"/>
                          </a:solidFill>
                          <a:effectLst/>
                          <a:latin typeface="+mn-lt"/>
                          <a:ea typeface="+mn-ea"/>
                          <a:cs typeface="+mn-cs"/>
                        </a:rPr>
                        <a:t>-0.38</a:t>
                      </a:r>
                      <a:endParaRPr lang="en-US" dirty="0"/>
                    </a:p>
                  </a:txBody>
                  <a:tcPr/>
                </a:tc>
                <a:extLst>
                  <a:ext uri="{0D108BD9-81ED-4DB2-BD59-A6C34878D82A}">
                    <a16:rowId xmlns:a16="http://schemas.microsoft.com/office/drawing/2014/main" val="10001"/>
                  </a:ext>
                </a:extLst>
              </a:tr>
              <a:tr h="370840">
                <a:tc>
                  <a:txBody>
                    <a:bodyPr/>
                    <a:lstStyle/>
                    <a:p>
                      <a:pPr algn="l"/>
                      <a:r>
                        <a:rPr lang="en-US" dirty="0"/>
                        <a:t>Random Forest</a:t>
                      </a:r>
                    </a:p>
                  </a:txBody>
                  <a:tcPr/>
                </a:tc>
                <a:tc>
                  <a:txBody>
                    <a:bodyPr/>
                    <a:lstStyle/>
                    <a:p>
                      <a:pPr algn="r"/>
                      <a:r>
                        <a:rPr lang="en-US" sz="1800" kern="1200" dirty="0">
                          <a:solidFill>
                            <a:schemeClr val="dk1"/>
                          </a:solidFill>
                          <a:effectLst/>
                          <a:latin typeface="+mn-lt"/>
                          <a:ea typeface="+mn-ea"/>
                          <a:cs typeface="+mn-cs"/>
                        </a:rPr>
                        <a:t>-0.10</a:t>
                      </a:r>
                      <a:endParaRPr lang="en-US" dirty="0"/>
                    </a:p>
                  </a:txBody>
                  <a:tcPr/>
                </a:tc>
                <a:extLst>
                  <a:ext uri="{0D108BD9-81ED-4DB2-BD59-A6C34878D82A}">
                    <a16:rowId xmlns:a16="http://schemas.microsoft.com/office/drawing/2014/main" val="339660152"/>
                  </a:ext>
                </a:extLst>
              </a:tr>
              <a:tr h="370840">
                <a:tc>
                  <a:txBody>
                    <a:bodyPr/>
                    <a:lstStyle/>
                    <a:p>
                      <a:pPr algn="l"/>
                      <a:r>
                        <a:rPr lang="en-US" dirty="0"/>
                        <a:t>AdaBoost</a:t>
                      </a:r>
                    </a:p>
                  </a:txBody>
                  <a:tcPr/>
                </a:tc>
                <a:tc>
                  <a:txBody>
                    <a:bodyPr/>
                    <a:lstStyle/>
                    <a:p>
                      <a:pPr algn="r"/>
                      <a:r>
                        <a:rPr lang="en-US" sz="1800" kern="1200" dirty="0">
                          <a:solidFill>
                            <a:schemeClr val="dk1"/>
                          </a:solidFill>
                          <a:effectLst/>
                          <a:latin typeface="+mn-lt"/>
                          <a:ea typeface="+mn-ea"/>
                          <a:cs typeface="+mn-cs"/>
                        </a:rPr>
                        <a:t>0.20</a:t>
                      </a:r>
                      <a:endParaRPr lang="en-US" dirty="0"/>
                    </a:p>
                  </a:txBody>
                  <a:tcPr/>
                </a:tc>
                <a:extLst>
                  <a:ext uri="{0D108BD9-81ED-4DB2-BD59-A6C34878D82A}">
                    <a16:rowId xmlns:a16="http://schemas.microsoft.com/office/drawing/2014/main" val="10002"/>
                  </a:ext>
                </a:extLst>
              </a:tr>
              <a:tr h="370840">
                <a:tc>
                  <a:txBody>
                    <a:bodyPr/>
                    <a:lstStyle/>
                    <a:p>
                      <a:pPr algn="l"/>
                      <a:r>
                        <a:rPr lang="en-US" dirty="0"/>
                        <a:t>Final Decision Tree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-0.59</a:t>
                      </a:r>
                      <a:endParaRPr lang="en-US" dirty="0"/>
                    </a:p>
                  </a:txBody>
                  <a:tcPr/>
                </a:tc>
                <a:extLst>
                  <a:ext uri="{0D108BD9-81ED-4DB2-BD59-A6C34878D82A}">
                    <a16:rowId xmlns:a16="http://schemas.microsoft.com/office/drawing/2014/main" val="2809947231"/>
                  </a:ext>
                </a:extLst>
              </a:tr>
            </a:tbl>
          </a:graphicData>
        </a:graphic>
      </p:graphicFrame>
      <p:sp>
        <p:nvSpPr>
          <p:cNvPr id="7" name="TextBox 6"/>
          <p:cNvSpPr txBox="1"/>
          <p:nvPr/>
        </p:nvSpPr>
        <p:spPr>
          <a:xfrm>
            <a:off x="5105400" y="2797076"/>
            <a:ext cx="3048000" cy="2308324"/>
          </a:xfrm>
          <a:prstGeom prst="rect">
            <a:avLst/>
          </a:prstGeom>
          <a:noFill/>
        </p:spPr>
        <p:txBody>
          <a:bodyPr wrap="square" rtlCol="0">
            <a:spAutoFit/>
          </a:bodyPr>
          <a:lstStyle/>
          <a:p>
            <a:pPr marL="285750" indent="-285750" algn="l">
              <a:buFont typeface="Wingdings" panose="05000000000000000000" pitchFamily="2" charset="2"/>
              <a:buChar char="Ø"/>
            </a:pPr>
            <a:r>
              <a:rPr lang="en-US" sz="1800" b="0" i="0" u="none" strike="noStrike" baseline="0" dirty="0">
                <a:latin typeface="LMRoman10-Regular-Identity-H"/>
              </a:rPr>
              <a:t>Decision Tree far out-performed the remaining models.</a:t>
            </a:r>
          </a:p>
          <a:p>
            <a:pPr marL="285750" indent="-285750" algn="l">
              <a:buFont typeface="Wingdings" panose="05000000000000000000" pitchFamily="2" charset="2"/>
              <a:buChar char="Ø"/>
            </a:pPr>
            <a:r>
              <a:rPr lang="en-US" sz="1800" b="0" i="0" u="none" strike="noStrike" baseline="0" dirty="0">
                <a:latin typeface="LMRoman10-Regular-Identity-H"/>
              </a:rPr>
              <a:t>Increased </a:t>
            </a:r>
            <a:r>
              <a:rPr lang="en-US" dirty="0">
                <a:latin typeface="LMRoman10-Regular-Identity-H"/>
              </a:rPr>
              <a:t>R</a:t>
            </a:r>
            <a:r>
              <a:rPr lang="en-US" baseline="30000" dirty="0">
                <a:latin typeface="LMRoman10-Regular-Identity-H"/>
              </a:rPr>
              <a:t>2</a:t>
            </a:r>
            <a:r>
              <a:rPr lang="en-US" dirty="0">
                <a:latin typeface="LMRoman10-Regular-Identity-H"/>
              </a:rPr>
              <a:t> 55</a:t>
            </a:r>
            <a:r>
              <a:rPr lang="en-US" sz="1800" b="0" i="0" u="none" strike="noStrike" baseline="0" dirty="0">
                <a:latin typeface="LMRoman10-Regular-Identity-H"/>
              </a:rPr>
              <a:t>% by adjusting hyperparameters</a:t>
            </a:r>
          </a:p>
          <a:p>
            <a:pPr marL="285750" indent="-285750" algn="l">
              <a:buFont typeface="Wingdings" panose="05000000000000000000" pitchFamily="2" charset="2"/>
              <a:buChar char="Ø"/>
            </a:pPr>
            <a:r>
              <a:rPr lang="en-US" sz="1800" b="1" i="0" u="none" strike="noStrike" baseline="0" dirty="0">
                <a:latin typeface="LMRoman10-Regular-Identity-H"/>
              </a:rPr>
              <a:t>Final Model Selection:   Decision Tree</a:t>
            </a:r>
          </a:p>
          <a:p>
            <a:pPr algn="l"/>
            <a:endParaRPr lang="en-US" dirty="0"/>
          </a:p>
        </p:txBody>
      </p:sp>
      <p:sp>
        <p:nvSpPr>
          <p:cNvPr id="6" name="Subtitle 2">
            <a:extLst>
              <a:ext uri="{FF2B5EF4-FFF2-40B4-BE49-F238E27FC236}">
                <a16:creationId xmlns:a16="http://schemas.microsoft.com/office/drawing/2014/main" id="{2EC3F9E8-F66C-4194-A15B-B10DC49487CA}"/>
              </a:ext>
            </a:extLst>
          </p:cNvPr>
          <p:cNvSpPr>
            <a:spLocks noGrp="1"/>
          </p:cNvSpPr>
          <p:nvPr>
            <p:ph type="subTitle" idx="1"/>
          </p:nvPr>
        </p:nvSpPr>
        <p:spPr>
          <a:xfrm>
            <a:off x="1371600" y="1222375"/>
            <a:ext cx="6400800" cy="762000"/>
          </a:xfrm>
        </p:spPr>
        <p:txBody>
          <a:bodyPr>
            <a:normAutofit/>
          </a:bodyPr>
          <a:lstStyle/>
          <a:p>
            <a:r>
              <a:rPr lang="en-US" sz="3600" dirty="0">
                <a:solidFill>
                  <a:srgbClr val="0070C0"/>
                </a:solidFill>
              </a:rPr>
              <a:t>Coefficient of Determination (R</a:t>
            </a:r>
            <a:r>
              <a:rPr lang="en-US" sz="3600" baseline="30000" dirty="0">
                <a:solidFill>
                  <a:srgbClr val="0070C0"/>
                </a:solidFill>
              </a:rPr>
              <a:t>2</a:t>
            </a:r>
            <a:r>
              <a:rPr lang="en-US" sz="3600" dirty="0">
                <a:solidFill>
                  <a:srgbClr val="0070C0"/>
                </a:solidFill>
              </a:rPr>
              <a:t>)</a:t>
            </a:r>
          </a:p>
          <a:p>
            <a:endParaRPr lang="en-US" dirty="0">
              <a:solidFill>
                <a:srgbClr val="0070C0"/>
              </a:solidFill>
            </a:endParaRPr>
          </a:p>
        </p:txBody>
      </p:sp>
      <p:pic>
        <p:nvPicPr>
          <p:cNvPr id="3" name="Audio 2">
            <a:hlinkClick r:id="" action="ppaction://media"/>
            <a:extLst>
              <a:ext uri="{FF2B5EF4-FFF2-40B4-BE49-F238E27FC236}">
                <a16:creationId xmlns:a16="http://schemas.microsoft.com/office/drawing/2014/main" id="{D8023135-2342-466A-BE6F-F1869F478A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606"/>
    </mc:Choice>
    <mc:Fallback>
      <p:transition spd="slow" advTm="65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152400" y="629266"/>
            <a:ext cx="2963418" cy="1622321"/>
          </a:xfrm>
        </p:spPr>
        <p:txBody>
          <a:bodyPr vert="horz" lIns="91440" tIns="45720" rIns="91440" bIns="45720" rtlCol="0" anchor="ctr">
            <a:noAutofit/>
          </a:bodyPr>
          <a:lstStyle/>
          <a:p>
            <a:pPr>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Feature Importance</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8" y="2438400"/>
            <a:ext cx="2629120" cy="3785419"/>
          </a:xfrm>
          <a:prstGeom prst="rect">
            <a:avLst/>
          </a:prstGeom>
        </p:spPr>
        <p:txBody>
          <a:bodyPr vert="horz" lIns="91440" tIns="45720" rIns="91440" bIns="45720" rtlCol="0">
            <a:normAutofit/>
          </a:bodyPr>
          <a:lstStyle/>
          <a:p>
            <a:pPr>
              <a:lnSpc>
                <a:spcPct val="90000"/>
              </a:lnSpc>
              <a:spcAft>
                <a:spcPts val="600"/>
              </a:spcAft>
            </a:pPr>
            <a:r>
              <a:rPr lang="en-US" sz="1700" dirty="0"/>
              <a:t>Four features have over 10% influence on model</a:t>
            </a:r>
          </a:p>
          <a:p>
            <a:pPr indent="-228600">
              <a:lnSpc>
                <a:spcPct val="90000"/>
              </a:lnSpc>
              <a:spcAft>
                <a:spcPts val="600"/>
              </a:spcAft>
              <a:buFont typeface="Arial" panose="020B0604020202020204" pitchFamily="34" charset="0"/>
              <a:buChar char="•"/>
            </a:pPr>
            <a:endParaRPr lang="en-US" sz="1700" dirty="0"/>
          </a:p>
          <a:p>
            <a:pPr marL="285750" indent="-228600">
              <a:lnSpc>
                <a:spcPct val="90000"/>
              </a:lnSpc>
              <a:spcAft>
                <a:spcPts val="600"/>
              </a:spcAft>
              <a:buFont typeface="Arial" panose="020B0604020202020204" pitchFamily="34" charset="0"/>
              <a:buChar char="•"/>
            </a:pPr>
            <a:r>
              <a:rPr lang="en-US" sz="1700" dirty="0"/>
              <a:t>Outpatient Count</a:t>
            </a:r>
          </a:p>
          <a:p>
            <a:pPr marL="285750" indent="-228600">
              <a:lnSpc>
                <a:spcPct val="90000"/>
              </a:lnSpc>
              <a:spcAft>
                <a:spcPts val="600"/>
              </a:spcAft>
              <a:buFont typeface="Arial" panose="020B0604020202020204" pitchFamily="34" charset="0"/>
              <a:buChar char="•"/>
            </a:pPr>
            <a:r>
              <a:rPr lang="en-US" sz="1700" dirty="0"/>
              <a:t>Time of Day (Hour)</a:t>
            </a:r>
          </a:p>
          <a:p>
            <a:pPr marL="285750" indent="-228600">
              <a:lnSpc>
                <a:spcPct val="90000"/>
              </a:lnSpc>
              <a:spcAft>
                <a:spcPts val="600"/>
              </a:spcAft>
              <a:buFont typeface="Arial" panose="020B0604020202020204" pitchFamily="34" charset="0"/>
              <a:buChar char="•"/>
            </a:pPr>
            <a:r>
              <a:rPr lang="en-US" sz="1700" dirty="0"/>
              <a:t>ECC Patient Count</a:t>
            </a:r>
          </a:p>
          <a:p>
            <a:pPr marL="285750" indent="-228600">
              <a:lnSpc>
                <a:spcPct val="90000"/>
              </a:lnSpc>
              <a:spcAft>
                <a:spcPts val="600"/>
              </a:spcAft>
              <a:buFont typeface="Arial" panose="020B0604020202020204" pitchFamily="34" charset="0"/>
              <a:buChar char="•"/>
            </a:pPr>
            <a:r>
              <a:rPr lang="en-US" sz="1700" dirty="0"/>
              <a:t>ICU Patient Count</a:t>
            </a: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86B1DB4A-B137-443B-9BBD-AFF67B0F2B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2765" y="1514591"/>
            <a:ext cx="4945507" cy="3825572"/>
          </a:xfrm>
          <a:prstGeom prst="rect">
            <a:avLst/>
          </a:prstGeom>
        </p:spPr>
      </p:pic>
      <p:pic>
        <p:nvPicPr>
          <p:cNvPr id="4" name="Audio 3">
            <a:hlinkClick r:id="" action="ppaction://media"/>
            <a:extLst>
              <a:ext uri="{FF2B5EF4-FFF2-40B4-BE49-F238E27FC236}">
                <a16:creationId xmlns:a16="http://schemas.microsoft.com/office/drawing/2014/main" id="{E88ACAB9-BF9E-4626-8AD1-B4C5E32E52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48401043"/>
      </p:ext>
    </p:extLst>
  </p:cSld>
  <p:clrMapOvr>
    <a:masterClrMapping/>
  </p:clrMapOvr>
  <mc:AlternateContent xmlns:mc="http://schemas.openxmlformats.org/markup-compatibility/2006">
    <mc:Choice xmlns:p14="http://schemas.microsoft.com/office/powerpoint/2010/main" Requires="p14">
      <p:transition spd="slow" p14:dur="2000" advTm="28524"/>
    </mc:Choice>
    <mc:Fallback>
      <p:transition spd="slow" advTm="2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Wait Time Estimator</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86933"/>
            <a:ext cx="1989964" cy="2843319"/>
          </a:xfrm>
        </p:spPr>
        <p:txBody>
          <a:bodyPr anchor="ctr">
            <a:normAutofit fontScale="70000" lnSpcReduction="20000"/>
          </a:bodyPr>
          <a:lstStyle/>
          <a:p>
            <a:pPr>
              <a:lnSpc>
                <a:spcPct val="130000"/>
              </a:lnSpc>
              <a:spcAft>
                <a:spcPts val="600"/>
              </a:spcAft>
            </a:pPr>
            <a:r>
              <a:rPr lang="en-US" sz="2400" dirty="0">
                <a:solidFill>
                  <a:srgbClr val="FFFFFF"/>
                </a:solidFill>
              </a:rPr>
              <a:t>User enters status of both waiting areas and treatment areas, and the application provides an estimated wait time.</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EE0A7241-3F79-4942-A851-A5249BEDD2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2348512"/>
      </p:ext>
    </p:extLst>
  </p:cSld>
  <p:clrMapOvr>
    <a:masterClrMapping/>
  </p:clrMapOvr>
  <mc:AlternateContent xmlns:mc="http://schemas.openxmlformats.org/markup-compatibility/2006">
    <mc:Choice xmlns:p14="http://schemas.microsoft.com/office/powerpoint/2010/main" Requires="p14">
      <p:transition spd="slow" p14:dur="2000" advTm="17587"/>
    </mc:Choice>
    <mc:Fallback>
      <p:transition spd="slow" advTm="1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Wait Time Estimator Example</a:t>
            </a:r>
          </a:p>
        </p:txBody>
      </p:sp>
      <p:sp>
        <p:nvSpPr>
          <p:cNvPr id="2" name="Text Box 2">
            <a:extLst>
              <a:ext uri="{FF2B5EF4-FFF2-40B4-BE49-F238E27FC236}">
                <a16:creationId xmlns:a16="http://schemas.microsoft.com/office/drawing/2014/main" id="{5F3000B4-2C92-4812-95FD-0C75271FD5DA}"/>
              </a:ext>
            </a:extLst>
          </p:cNvPr>
          <p:cNvSpPr txBox="1">
            <a:spLocks noChangeArrowheads="1"/>
          </p:cNvSpPr>
          <p:nvPr/>
        </p:nvSpPr>
        <p:spPr bwMode="auto">
          <a:xfrm>
            <a:off x="1066800" y="2438400"/>
            <a:ext cx="6934200" cy="25146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Enter number of patients currently waiting in the Outpatient Waiting Room: 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Enter number of patients currently waiting in the ICU Waiting Room: 12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Enter number of patients checked in for the ECC Dept: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Enter number of patients checked in for the CARDIO Dept: 1</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Enter number of patients checked in for the IM Dept: 0</a:t>
            </a:r>
          </a:p>
          <a:p>
            <a:pPr marL="0" marR="0" lvl="0" indent="0" algn="l" defTabSz="914400" rtl="0" eaLnBrk="0" fontAlgn="base" latinLnBrk="0" hangingPunct="0">
              <a:lnSpc>
                <a:spcPct val="100000"/>
              </a:lnSpc>
              <a:spcBef>
                <a:spcPct val="0"/>
              </a:spcBef>
              <a:spcAft>
                <a:spcPts val="800"/>
              </a:spcAft>
              <a:buClrTx/>
              <a:buSzTx/>
              <a:buFontTx/>
              <a:buNone/>
              <a:tabLst/>
            </a:pPr>
            <a:endParaRPr kumimoji="0" lang="en-US" altLang="en-US" sz="1400" b="0" i="0" u="none" strike="noStrike" cap="none" normalizeH="0" baseline="0" dirty="0">
              <a:ln>
                <a:noFill/>
              </a:ln>
              <a:solidFill>
                <a:schemeClr val="tx1"/>
              </a:solidFill>
              <a:effectLst/>
              <a:latin typeface="LMMono10-Regular-Identity-H"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Throughput is expected to be 8 patients per hour.</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US" altLang="en-US" sz="1400" b="0" i="0" u="none" strike="noStrike" cap="none" normalizeH="0" baseline="0" dirty="0">
                <a:ln>
                  <a:noFill/>
                </a:ln>
                <a:solidFill>
                  <a:schemeClr val="tx1"/>
                </a:solidFill>
                <a:effectLst/>
                <a:latin typeface="LMMono10-Regular-Identity-H" charset="-128"/>
              </a:rPr>
              <a:t>Current wait time is estimated to be 182 minutes.</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F8948D07-1999-49B8-B23F-B1361F4E6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66334342"/>
      </p:ext>
    </p:extLst>
  </p:cSld>
  <p:clrMapOvr>
    <a:masterClrMapping/>
  </p:clrMapOvr>
  <mc:AlternateContent xmlns:mc="http://schemas.openxmlformats.org/markup-compatibility/2006">
    <mc:Choice xmlns:p14="http://schemas.microsoft.com/office/powerpoint/2010/main" Requires="p14">
      <p:transition spd="slow" p14:dur="2000" advTm="10900"/>
    </mc:Choice>
    <mc:Fallback>
      <p:transition spd="slow" advTm="1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2057400"/>
            <a:ext cx="7620000" cy="3429000"/>
          </a:xfrm>
          <a:prstGeom prst="rect">
            <a:avLst/>
          </a:prstGeom>
        </p:spPr>
        <p:txBody>
          <a:bodyPr vert="horz" lIns="91440" tIns="45720" rIns="91440" bIns="45720" rtlCol="0">
            <a:normAutofit/>
          </a:bodyPr>
          <a:lstStyle/>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Start collecting data at each checkpoint</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Require problem and procedure data fields</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Categorize clinical descriptions</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Use Natural Language Processing (NLP) on patient descriptions and treatment notes</a:t>
            </a:r>
          </a:p>
        </p:txBody>
      </p:sp>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Future Recommendations</a:t>
            </a:r>
          </a:p>
        </p:txBody>
      </p:sp>
      <p:pic>
        <p:nvPicPr>
          <p:cNvPr id="4" name="Audio 3">
            <a:hlinkClick r:id="" action="ppaction://media"/>
            <a:extLst>
              <a:ext uri="{FF2B5EF4-FFF2-40B4-BE49-F238E27FC236}">
                <a16:creationId xmlns:a16="http://schemas.microsoft.com/office/drawing/2014/main" id="{92383B0C-DE78-437E-AF27-CB29088D71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66790396"/>
      </p:ext>
    </p:extLst>
  </p:cSld>
  <p:clrMapOvr>
    <a:masterClrMapping/>
  </p:clrMapOvr>
  <mc:AlternateContent xmlns:mc="http://schemas.openxmlformats.org/markup-compatibility/2006">
    <mc:Choice xmlns:p14="http://schemas.microsoft.com/office/powerpoint/2010/main" Requires="p14">
      <p:transition spd="slow" p14:dur="2000" advTm="92587"/>
    </mc:Choice>
    <mc:Fallback>
      <p:transition spd="slow" advTm="9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600200"/>
            <a:ext cx="6400800" cy="762000"/>
          </a:xfrm>
        </p:spPr>
        <p:txBody>
          <a:bodyPr>
            <a:normAutofit/>
          </a:bodyPr>
          <a:lstStyle/>
          <a:p>
            <a:r>
              <a:rPr lang="en-US" sz="3600" dirty="0">
                <a:solidFill>
                  <a:srgbClr val="0070C0"/>
                </a:solidFill>
              </a:rPr>
              <a:t>Estimated Wait Times Unknown</a:t>
            </a:r>
          </a:p>
          <a:p>
            <a:endParaRPr lang="en-US" dirty="0">
              <a:solidFill>
                <a:srgbClr val="0070C0"/>
              </a:solidFill>
            </a:endParaRPr>
          </a:p>
        </p:txBody>
      </p:sp>
      <p:sp>
        <p:nvSpPr>
          <p:cNvPr id="6" name="Subtitle 2"/>
          <p:cNvSpPr txBox="1">
            <a:spLocks/>
          </p:cNvSpPr>
          <p:nvPr/>
        </p:nvSpPr>
        <p:spPr>
          <a:xfrm>
            <a:off x="838200" y="2857501"/>
            <a:ext cx="7620000" cy="2247899"/>
          </a:xfrm>
          <a:prstGeom prst="rect">
            <a:avLst/>
          </a:prstGeom>
        </p:spPr>
        <p:txBody>
          <a:bodyPr vert="horz" lIns="91440" tIns="45720" rIns="91440" bIns="45720" rtlCol="0">
            <a:normAutofit fontScale="92500"/>
          </a:bodyPr>
          <a:lstStyle/>
          <a:p>
            <a:pPr marL="0" marR="0">
              <a:lnSpc>
                <a:spcPct val="200000"/>
              </a:lnSpc>
              <a:spcBef>
                <a:spcPts val="0"/>
              </a:spcBef>
              <a:spcAft>
                <a:spcPts val="800"/>
              </a:spcAft>
            </a:pPr>
            <a:r>
              <a:rPr lang="en-US" dirty="0">
                <a:latin typeface="+mj-lt"/>
                <a:ea typeface="Times New Roman" panose="02020603050405020304" pitchFamily="18" charset="0"/>
                <a:cs typeface="Times New Roman" panose="02020603050405020304" pitchFamily="18" charset="0"/>
              </a:rPr>
              <a:t>T</a:t>
            </a:r>
            <a:r>
              <a:rPr lang="en-US" sz="1800" dirty="0">
                <a:effectLst/>
                <a:latin typeface="+mj-lt"/>
                <a:ea typeface="Times New Roman" panose="02020603050405020304" pitchFamily="18" charset="0"/>
                <a:cs typeface="Times New Roman" panose="02020603050405020304" pitchFamily="18" charset="0"/>
              </a:rPr>
              <a:t>he demand for emergency treatment of pets has created a backlog in veterinarian hospitals.  Although facilities are staffed 24 hours 7 days a week, they are unable to keep up the pace.  Customers have to wait with their pets an uncomfortable amount of time and get impatient without knowing how long they can expect to wait.</a:t>
            </a:r>
            <a:endParaRPr lang="en-US" sz="1800" dirty="0">
              <a:effectLst/>
              <a:latin typeface="+mj-lt"/>
              <a:ea typeface="Calibri" panose="020F0502020204030204" pitchFamily="34" charset="0"/>
              <a:cs typeface="Times New Roman" panose="02020603050405020304" pitchFamily="18" charset="0"/>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Business Problem</a:t>
            </a:r>
          </a:p>
        </p:txBody>
      </p:sp>
      <p:pic>
        <p:nvPicPr>
          <p:cNvPr id="2" name="Audio 1">
            <a:hlinkClick r:id="" action="ppaction://media"/>
            <a:extLst>
              <a:ext uri="{FF2B5EF4-FFF2-40B4-BE49-F238E27FC236}">
                <a16:creationId xmlns:a16="http://schemas.microsoft.com/office/drawing/2014/main" id="{F9B48CE3-B046-4E3F-9D9B-5FB5803D1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16180772"/>
      </p:ext>
    </p:extLst>
  </p:cSld>
  <p:clrMapOvr>
    <a:masterClrMapping/>
  </p:clrMapOvr>
  <mc:AlternateContent xmlns:mc="http://schemas.openxmlformats.org/markup-compatibility/2006">
    <mc:Choice xmlns:p14="http://schemas.microsoft.com/office/powerpoint/2010/main" Requires="p14">
      <p:transition spd="slow" p14:dur="2000" advTm="27757"/>
    </mc:Choice>
    <mc:Fallback>
      <p:transition spd="slow" advTm="27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9700" y="1553520"/>
            <a:ext cx="6477000" cy="1219200"/>
          </a:xfrm>
        </p:spPr>
        <p:txBody>
          <a:bodyPr>
            <a:normAutofit fontScale="47500" lnSpcReduction="20000"/>
          </a:bodyPr>
          <a:lstStyle/>
          <a:p>
            <a:pPr marR="0" algn="l">
              <a:spcAft>
                <a:spcPts val="800"/>
              </a:spcAft>
            </a:pPr>
            <a:r>
              <a:rPr lang="en-US" sz="5100" i="1" dirty="0">
                <a:solidFill>
                  <a:srgbClr val="0070C0"/>
                </a:solidFill>
                <a:latin typeface="Amiri" panose="00000500000000000000" pitchFamily="2" charset="-78"/>
                <a:ea typeface="Amiri" panose="00000500000000000000" pitchFamily="2" charset="-78"/>
                <a:cs typeface="Amiri" panose="00000500000000000000" pitchFamily="2" charset="-78"/>
              </a:rPr>
              <a:t>The Prediction Effect: A little prediction goes a long way.</a:t>
            </a:r>
          </a:p>
          <a:p>
            <a:pPr marR="0" algn="r">
              <a:spcAft>
                <a:spcPts val="800"/>
              </a:spcAft>
            </a:pPr>
            <a:r>
              <a:rPr lang="en-US" sz="4500" dirty="0">
                <a:solidFill>
                  <a:srgbClr val="0070C0"/>
                </a:solidFill>
              </a:rPr>
              <a:t>	- Eric Siegel</a:t>
            </a:r>
          </a:p>
          <a:p>
            <a:endParaRPr lang="en-US" dirty="0">
              <a:solidFill>
                <a:srgbClr val="0070C0"/>
              </a:solidFill>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The Prediction Effect</a:t>
            </a:r>
          </a:p>
        </p:txBody>
      </p:sp>
      <p:sp>
        <p:nvSpPr>
          <p:cNvPr id="2" name="TextBox 1">
            <a:extLst>
              <a:ext uri="{FF2B5EF4-FFF2-40B4-BE49-F238E27FC236}">
                <a16:creationId xmlns:a16="http://schemas.microsoft.com/office/drawing/2014/main" id="{F59A2066-56FC-473F-8D10-91BE25B75714}"/>
              </a:ext>
            </a:extLst>
          </p:cNvPr>
          <p:cNvSpPr txBox="1"/>
          <p:nvPr/>
        </p:nvSpPr>
        <p:spPr>
          <a:xfrm>
            <a:off x="1160016" y="2895600"/>
            <a:ext cx="3411984" cy="1200329"/>
          </a:xfrm>
          <a:prstGeom prst="rect">
            <a:avLst/>
          </a:prstGeom>
          <a:noFill/>
          <a:ln>
            <a:solidFill>
              <a:schemeClr val="accent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Although the accuracy of most of my models were low, value was obtained by determining the importance of features.</a:t>
            </a:r>
            <a:endParaRPr lang="en-US" dirty="0"/>
          </a:p>
        </p:txBody>
      </p:sp>
      <p:sp>
        <p:nvSpPr>
          <p:cNvPr id="5" name="Subtitle 2">
            <a:extLst>
              <a:ext uri="{FF2B5EF4-FFF2-40B4-BE49-F238E27FC236}">
                <a16:creationId xmlns:a16="http://schemas.microsoft.com/office/drawing/2014/main" id="{12AB5C60-D5FC-4CF4-A5D9-E5F3A279C269}"/>
              </a:ext>
            </a:extLst>
          </p:cNvPr>
          <p:cNvSpPr txBox="1">
            <a:spLocks/>
          </p:cNvSpPr>
          <p:nvPr/>
        </p:nvSpPr>
        <p:spPr>
          <a:xfrm>
            <a:off x="5448300" y="4419600"/>
            <a:ext cx="2438400" cy="1746344"/>
          </a:xfrm>
          <a:prstGeom prst="rect">
            <a:avLst/>
          </a:prstGeom>
          <a:ln>
            <a:solidFill>
              <a:schemeClr val="accent1"/>
            </a:solidFill>
          </a:ln>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spcAft>
                <a:spcPts val="800"/>
              </a:spcAft>
            </a:pPr>
            <a:r>
              <a:rPr lang="en-US" sz="2600" i="1" dirty="0">
                <a:solidFill>
                  <a:srgbClr val="0070C0"/>
                </a:solidFill>
                <a:latin typeface="Amiri" panose="00000500000000000000" pitchFamily="2" charset="-78"/>
                <a:ea typeface="Amiri" panose="00000500000000000000" pitchFamily="2" charset="-78"/>
                <a:cs typeface="Amiri" panose="00000500000000000000" pitchFamily="2" charset="-78"/>
              </a:rPr>
              <a:t>Predicting better than pure guesswork, even if not accurately, delivers real value.</a:t>
            </a:r>
          </a:p>
          <a:p>
            <a:pPr algn="r">
              <a:spcAft>
                <a:spcPts val="800"/>
              </a:spcAft>
            </a:pPr>
            <a:r>
              <a:rPr lang="en-US" sz="2600" dirty="0">
                <a:solidFill>
                  <a:srgbClr val="0070C0"/>
                </a:solidFill>
              </a:rPr>
              <a:t>	- Eric Siegel</a:t>
            </a:r>
          </a:p>
          <a:p>
            <a:endParaRPr lang="en-US" dirty="0">
              <a:solidFill>
                <a:srgbClr val="0070C0"/>
              </a:solidFill>
            </a:endParaRPr>
          </a:p>
        </p:txBody>
      </p:sp>
      <p:pic>
        <p:nvPicPr>
          <p:cNvPr id="4" name="Audio 3">
            <a:hlinkClick r:id="" action="ppaction://media"/>
            <a:extLst>
              <a:ext uri="{FF2B5EF4-FFF2-40B4-BE49-F238E27FC236}">
                <a16:creationId xmlns:a16="http://schemas.microsoft.com/office/drawing/2014/main" id="{0A5A455C-887D-419F-A68F-32E3FEB3BA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88677465"/>
      </p:ext>
    </p:extLst>
  </p:cSld>
  <p:clrMapOvr>
    <a:masterClrMapping/>
  </p:clrMapOvr>
  <mc:AlternateContent xmlns:mc="http://schemas.openxmlformats.org/markup-compatibility/2006">
    <mc:Choice xmlns:p14="http://schemas.microsoft.com/office/powerpoint/2010/main" Requires="p14">
      <p:transition spd="slow" p14:dur="2000" advTm="16356"/>
    </mc:Choice>
    <mc:Fallback>
      <p:transition spd="slow" advTm="16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1676400"/>
            <a:ext cx="7696200" cy="4648200"/>
          </a:xfrm>
          <a:prstGeom prst="rect">
            <a:avLst/>
          </a:prstGeom>
        </p:spPr>
        <p:txBody>
          <a:bodyPr vert="horz" lIns="91440" tIns="45720" rIns="91440" bIns="45720" rtlCol="0">
            <a:normAutofit/>
          </a:bodyPr>
          <a:lstStyle/>
          <a:p>
            <a:endParaRPr lang="en-US" sz="2200" dirty="0"/>
          </a:p>
          <a:p>
            <a:pPr marR="0" indent="-360045"/>
            <a:r>
              <a:rPr lang="en-US" dirty="0" err="1">
                <a:solidFill>
                  <a:srgbClr val="000000"/>
                </a:solidFill>
                <a:latin typeface="Times New Roman" panose="02020603050405020304" pitchFamily="18" charset="0"/>
              </a:rPr>
              <a:t>Kosven</a:t>
            </a:r>
            <a:r>
              <a:rPr lang="en-US" dirty="0">
                <a:solidFill>
                  <a:srgbClr val="000000"/>
                </a:solidFill>
                <a:latin typeface="Times New Roman" panose="02020603050405020304" pitchFamily="18" charset="0"/>
              </a:rPr>
              <a:t>, E. (2019, July 14). Finding the Average Wait Time: Little's Law. ISSSP for Lean Six Sigma. </a:t>
            </a:r>
            <a:r>
              <a:rPr lang="en-US" dirty="0">
                <a:solidFill>
                  <a:srgbClr val="000000"/>
                </a:solidFill>
                <a:latin typeface="Times New Roman" panose="02020603050405020304" pitchFamily="18" charset="0"/>
                <a:hlinkClick r:id="rId2"/>
              </a:rPr>
              <a:t>https://isssp.org/finding-the-average-wait-time-littles-law/</a:t>
            </a:r>
            <a:endParaRPr lang="en-US" dirty="0">
              <a:solidFill>
                <a:srgbClr val="000000"/>
              </a:solidFill>
              <a:latin typeface="Times New Roman" panose="02020603050405020304" pitchFamily="18" charset="0"/>
            </a:endParaRPr>
          </a:p>
          <a:p>
            <a:pPr marR="0" indent="-360045"/>
            <a:endParaRPr lang="en-US" dirty="0">
              <a:solidFill>
                <a:srgbClr val="000000"/>
              </a:solidFill>
              <a:latin typeface="Times New Roman" panose="02020603050405020304" pitchFamily="18" charset="0"/>
            </a:endParaRPr>
          </a:p>
          <a:p>
            <a:pPr marR="0" indent="-360045"/>
            <a:r>
              <a:rPr lang="en-US" sz="1800" b="0" i="0" u="none" strike="noStrike" dirty="0">
                <a:solidFill>
                  <a:srgbClr val="000000"/>
                </a:solidFill>
                <a:effectLst/>
                <a:latin typeface="Times New Roman" panose="02020603050405020304" pitchFamily="18" charset="0"/>
              </a:rPr>
              <a:t>Siegel, E. (2016). </a:t>
            </a:r>
            <a:r>
              <a:rPr lang="en-US" sz="1800" b="0" i="1" u="none" strike="noStrike" dirty="0">
                <a:solidFill>
                  <a:srgbClr val="000000"/>
                </a:solidFill>
                <a:effectLst/>
                <a:latin typeface="Times New Roman" panose="02020603050405020304" pitchFamily="18" charset="0"/>
              </a:rPr>
              <a:t>Predictive analytics: The power to predict who will click, buy, lie, or die.</a:t>
            </a:r>
            <a:r>
              <a:rPr lang="en-US" sz="1800" b="0" i="0" u="none" strike="noStrike" dirty="0">
                <a:solidFill>
                  <a:srgbClr val="000000"/>
                </a:solidFill>
                <a:effectLst/>
                <a:latin typeface="Times New Roman" panose="02020603050405020304" pitchFamily="18" charset="0"/>
              </a:rPr>
              <a:t> Hoboken, NJ: Wiley</a:t>
            </a:r>
            <a:endParaRPr lang="en-US" dirty="0">
              <a:solidFill>
                <a:srgbClr val="000000"/>
              </a:solidFill>
              <a:latin typeface="Times New Roman" panose="02020603050405020304" pitchFamily="18" charset="0"/>
            </a:endParaRPr>
          </a:p>
          <a:p>
            <a:endParaRPr lang="en-US" sz="2200" dirty="0"/>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References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Business Objective 1</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p:cNvSpPr>
            <a:spLocks noGrp="1"/>
          </p:cNvSpPr>
          <p:nvPr>
            <p:ph type="subTitle" idx="1"/>
          </p:nvPr>
        </p:nvSpPr>
        <p:spPr>
          <a:xfrm>
            <a:off x="946921" y="1286933"/>
            <a:ext cx="1989964" cy="2843319"/>
          </a:xfrm>
        </p:spPr>
        <p:txBody>
          <a:bodyPr anchor="ctr">
            <a:normAutofit/>
          </a:bodyPr>
          <a:lstStyle/>
          <a:p>
            <a:r>
              <a:rPr lang="en-US" sz="2400" dirty="0">
                <a:solidFill>
                  <a:srgbClr val="FFFFFF"/>
                </a:solidFill>
              </a:rPr>
              <a:t>Let clients know anticipated wait time</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BCE4E52D-931A-4ABA-BFBA-855188C262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9199747"/>
      </p:ext>
    </p:extLst>
  </p:cSld>
  <p:clrMapOvr>
    <a:masterClrMapping/>
  </p:clrMapOvr>
  <mc:AlternateContent xmlns:mc="http://schemas.openxmlformats.org/markup-compatibility/2006">
    <mc:Choice xmlns:p14="http://schemas.microsoft.com/office/powerpoint/2010/main" Requires="p14">
      <p:transition spd="slow" p14:dur="2000" advTm="11170"/>
    </mc:Choice>
    <mc:Fallback>
      <p:transition spd="slow" advTm="11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Business Objective 2</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95400"/>
            <a:ext cx="1989964" cy="2895600"/>
          </a:xfrm>
        </p:spPr>
        <p:txBody>
          <a:bodyPr anchor="ctr">
            <a:normAutofit fontScale="70000" lnSpcReduction="20000"/>
          </a:bodyPr>
          <a:lstStyle/>
          <a:p>
            <a:pPr marL="0" marR="0">
              <a:lnSpc>
                <a:spcPct val="200000"/>
              </a:lnSpc>
              <a:spcBef>
                <a:spcPts val="0"/>
              </a:spcBef>
              <a:spcAft>
                <a:spcPts val="800"/>
              </a:spcAft>
            </a:pPr>
            <a:r>
              <a:rPr lang="en-US" sz="2500" dirty="0">
                <a:solidFill>
                  <a:srgbClr val="FFFFFF"/>
                </a:solidFill>
              </a:rPr>
              <a:t>Understand factors that contribute to longer wait</a:t>
            </a:r>
          </a:p>
          <a:p>
            <a:pPr>
              <a:lnSpc>
                <a:spcPct val="200000"/>
              </a:lnSpc>
              <a:spcBef>
                <a:spcPts val="0"/>
              </a:spcBef>
              <a:spcAft>
                <a:spcPts val="800"/>
              </a:spcAft>
            </a:pPr>
            <a:r>
              <a:rPr lang="en-US" sz="2500" dirty="0">
                <a:solidFill>
                  <a:srgbClr val="FFFFFF"/>
                </a:solidFill>
              </a:rPr>
              <a:t>time so they can be mitigated</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6DE6306F-686E-479D-9C6E-B42F48BE9C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10852308"/>
      </p:ext>
    </p:extLst>
  </p:cSld>
  <p:clrMapOvr>
    <a:masterClrMapping/>
  </p:clrMapOvr>
  <mc:AlternateContent xmlns:mc="http://schemas.openxmlformats.org/markup-compatibility/2006">
    <mc:Choice xmlns:p14="http://schemas.microsoft.com/office/powerpoint/2010/main" Requires="p14">
      <p:transition spd="slow" p14:dur="2000" advTm="9088"/>
    </mc:Choice>
    <mc:Fallback>
      <p:transition spd="slow" advTm="9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381000" y="1524000"/>
            <a:ext cx="8382000" cy="4800600"/>
          </a:xfrm>
          <a:prstGeom prst="rect">
            <a:avLst/>
          </a:prstGeom>
        </p:spPr>
        <p:txBody>
          <a:bodyPr vert="horz" lIns="91440" tIns="45720" rIns="91440" bIns="45720" rtlCol="0">
            <a:normAutofit/>
          </a:bodyPr>
          <a:lstStyle/>
          <a:p>
            <a:pPr algn="l"/>
            <a:endParaRPr lang="en-US" sz="1800" b="0" i="0" u="none" strike="noStrike" baseline="0" dirty="0">
              <a:solidFill>
                <a:srgbClr val="000000"/>
              </a:solidFill>
            </a:endParaRPr>
          </a:p>
          <a:p>
            <a:pPr marL="342900" marR="0" lvl="0" indent="-342900">
              <a:lnSpc>
                <a:spcPct val="200000"/>
              </a:lnSpc>
              <a:spcBef>
                <a:spcPts val="0"/>
              </a:spcBef>
              <a:spcAft>
                <a:spcPts val="800"/>
              </a:spcAft>
              <a:buFont typeface="+mj-lt"/>
              <a:buAutoNum type="arabicParenR"/>
            </a:pPr>
            <a:r>
              <a:rPr lang="en-US" sz="1800" dirty="0">
                <a:effectLst/>
                <a:latin typeface="+mj-lt"/>
                <a:ea typeface="Times New Roman" panose="02020603050405020304" pitchFamily="18" charset="0"/>
                <a:cs typeface="Times New Roman" panose="02020603050405020304" pitchFamily="18" charset="0"/>
              </a:rPr>
              <a:t>How many patients in the waiting room when a customer leaves?</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mj-lt"/>
              <a:buAutoNum type="arabicParenR"/>
            </a:pPr>
            <a:r>
              <a:rPr lang="en-US" sz="1800" dirty="0">
                <a:effectLst/>
                <a:latin typeface="+mj-lt"/>
                <a:ea typeface="Times New Roman" panose="02020603050405020304" pitchFamily="18" charset="0"/>
                <a:cs typeface="Times New Roman" panose="02020603050405020304" pitchFamily="18" charset="0"/>
              </a:rPr>
              <a:t>What is the average patient count in the waiting room during normal office hours? </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arenR"/>
            </a:pPr>
            <a:r>
              <a:rPr lang="en-US" sz="1800" dirty="0">
                <a:effectLst/>
                <a:latin typeface="+mj-lt"/>
                <a:ea typeface="Times New Roman" panose="02020603050405020304" pitchFamily="18" charset="0"/>
                <a:cs typeface="Times New Roman" panose="02020603050405020304" pitchFamily="18" charset="0"/>
              </a:rPr>
              <a:t>When are the best/worst times to book an appointment? </a:t>
            </a:r>
            <a:endParaRPr lang="en-US" dirty="0">
              <a:latin typeface="+mj-lt"/>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arenR"/>
            </a:pPr>
            <a:r>
              <a:rPr lang="en-US" sz="1800" dirty="0">
                <a:effectLst/>
                <a:latin typeface="+mj-lt"/>
                <a:ea typeface="Times New Roman" panose="02020603050405020304" pitchFamily="18" charset="0"/>
                <a:cs typeface="Times New Roman" panose="02020603050405020304" pitchFamily="18" charset="0"/>
              </a:rPr>
              <a:t>Has there been an increase in the number of patients waiting since the pandemic?</a:t>
            </a:r>
          </a:p>
          <a:p>
            <a:pPr marL="342900" indent="-342900">
              <a:lnSpc>
                <a:spcPct val="200000"/>
              </a:lnSpc>
              <a:spcAft>
                <a:spcPts val="800"/>
              </a:spcAft>
              <a:buFont typeface="+mj-lt"/>
              <a:buAutoNum type="arabicParenR"/>
            </a:pPr>
            <a:r>
              <a:rPr lang="en-US" sz="1800" dirty="0">
                <a:effectLst/>
                <a:latin typeface="+mj-lt"/>
                <a:ea typeface="Times New Roman" panose="02020603050405020304" pitchFamily="18" charset="0"/>
                <a:cs typeface="Times New Roman" panose="02020603050405020304" pitchFamily="18" charset="0"/>
              </a:rPr>
              <a:t>How many urgent (“stat”) cases are seen a day? </a:t>
            </a:r>
            <a:endParaRPr lang="en-US" sz="1800" dirty="0">
              <a:effectLst/>
              <a:latin typeface="+mj-lt"/>
              <a:ea typeface="Calibri" panose="020F0502020204030204" pitchFamily="34" charset="0"/>
              <a:cs typeface="Times New Roman" panose="02020603050405020304" pitchFamily="18" charset="0"/>
            </a:endParaRPr>
          </a:p>
          <a:p>
            <a:pPr marL="342900" indent="-342900">
              <a:lnSpc>
                <a:spcPct val="200000"/>
              </a:lnSpc>
              <a:spcAft>
                <a:spcPts val="800"/>
              </a:spcAft>
              <a:buFont typeface="+mj-lt"/>
              <a:buAutoNum type="arabicParenR"/>
            </a:pPr>
            <a:r>
              <a:rPr lang="en-US" sz="1800" dirty="0">
                <a:effectLst/>
                <a:latin typeface="+mj-lt"/>
                <a:ea typeface="Times New Roman" panose="02020603050405020304" pitchFamily="18" charset="0"/>
                <a:cs typeface="Times New Roman" panose="02020603050405020304" pitchFamily="18" charset="0"/>
              </a:rPr>
              <a:t>What is the maximum/average/minimum number of patients treated in each department?  </a:t>
            </a:r>
            <a:endParaRPr lang="en-US" sz="1800" dirty="0">
              <a:effectLst/>
              <a:latin typeface="+mj-lt"/>
              <a:ea typeface="Calibri" panose="020F0502020204030204" pitchFamily="34" charset="0"/>
              <a:cs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endParaRPr>
          </a:p>
          <a:p>
            <a:pPr>
              <a:buFont typeface="Wingdings" pitchFamily="2" charset="2"/>
              <a:buChar char="Ø"/>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Special Interest Questions</a:t>
            </a:r>
          </a:p>
        </p:txBody>
      </p:sp>
      <p:pic>
        <p:nvPicPr>
          <p:cNvPr id="2" name="Audio 1">
            <a:hlinkClick r:id="" action="ppaction://media"/>
            <a:extLst>
              <a:ext uri="{FF2B5EF4-FFF2-40B4-BE49-F238E27FC236}">
                <a16:creationId xmlns:a16="http://schemas.microsoft.com/office/drawing/2014/main" id="{153DBD07-77F2-4712-B08E-B667C735EB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99171662"/>
      </p:ext>
    </p:extLst>
  </p:cSld>
  <p:clrMapOvr>
    <a:masterClrMapping/>
  </p:clrMapOvr>
  <mc:AlternateContent xmlns:mc="http://schemas.openxmlformats.org/markup-compatibility/2006">
    <mc:Choice xmlns:p14="http://schemas.microsoft.com/office/powerpoint/2010/main" Requires="p14">
      <p:transition spd="slow" p14:dur="2000" advTm="16263"/>
    </mc:Choice>
    <mc:Fallback>
      <p:transition spd="slow" advTm="16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Source</a:t>
            </a:r>
          </a:p>
        </p:txBody>
      </p:sp>
      <p:sp>
        <p:nvSpPr>
          <p:cNvPr id="9" name="Subtitle 2">
            <a:extLst>
              <a:ext uri="{FF2B5EF4-FFF2-40B4-BE49-F238E27FC236}">
                <a16:creationId xmlns:a16="http://schemas.microsoft.com/office/drawing/2014/main" id="{C55FBE83-D6D0-49B0-BEA6-91551E3F0B20}"/>
              </a:ext>
            </a:extLst>
          </p:cNvPr>
          <p:cNvSpPr txBox="1">
            <a:spLocks/>
          </p:cNvSpPr>
          <p:nvPr/>
        </p:nvSpPr>
        <p:spPr>
          <a:xfrm>
            <a:off x="609600" y="3048000"/>
            <a:ext cx="7848600" cy="3276600"/>
          </a:xfrm>
          <a:prstGeom prst="rect">
            <a:avLst/>
          </a:prstGeom>
        </p:spPr>
        <p:txBody>
          <a:bodyPr vert="horz" lIns="91440" tIns="45720" rIns="91440" bIns="45720" rtlCol="0">
            <a:normAutofit fontScale="92500" lnSpcReduction="20000"/>
          </a:bodyPr>
          <a:lstStyle/>
          <a:p>
            <a:pPr marR="0">
              <a:lnSpc>
                <a:spcPct val="110000"/>
              </a:lnSpc>
              <a:spcBef>
                <a:spcPts val="0"/>
              </a:spcBef>
              <a:spcAft>
                <a:spcPts val="600"/>
              </a:spcAft>
            </a:pPr>
            <a:r>
              <a:rPr lang="en-US" sz="1700" dirty="0"/>
              <a:t>Datasets provided by </a:t>
            </a:r>
            <a:r>
              <a:rPr lang="en-US" sz="1700" dirty="0" err="1"/>
              <a:t>DoveLewis</a:t>
            </a:r>
            <a:r>
              <a:rPr lang="en-US" sz="1700" dirty="0"/>
              <a:t> </a:t>
            </a:r>
            <a:r>
              <a:rPr lang="en-US" sz="1600" dirty="0"/>
              <a:t>Veterinary Emergency &amp; Specialty Hospital</a:t>
            </a:r>
          </a:p>
          <a:p>
            <a:pPr marR="0">
              <a:lnSpc>
                <a:spcPct val="110000"/>
              </a:lnSpc>
              <a:spcBef>
                <a:spcPts val="0"/>
              </a:spcBef>
              <a:spcAft>
                <a:spcPts val="600"/>
              </a:spcAft>
            </a:pPr>
            <a:endParaRPr lang="en-US" sz="1700" dirty="0"/>
          </a:p>
          <a:p>
            <a:pPr marL="800100" lvl="1" indent="-342900">
              <a:lnSpc>
                <a:spcPct val="110000"/>
              </a:lnSpc>
              <a:spcAft>
                <a:spcPts val="600"/>
              </a:spcAft>
              <a:buFont typeface="+mj-lt"/>
              <a:buAutoNum type="arabicParenR"/>
            </a:pPr>
            <a:r>
              <a:rPr lang="en-US" sz="1700" dirty="0"/>
              <a:t>Whiteboard Records</a:t>
            </a:r>
          </a:p>
          <a:p>
            <a:pPr marL="1257300" lvl="2" indent="-342900">
              <a:lnSpc>
                <a:spcPct val="110000"/>
              </a:lnSpc>
              <a:spcAft>
                <a:spcPts val="600"/>
              </a:spcAft>
              <a:buFont typeface="Arial" panose="020B0604020202020204" pitchFamily="34" charset="0"/>
              <a:buChar char="•"/>
            </a:pPr>
            <a:r>
              <a:rPr lang="en-US" sz="1700" dirty="0"/>
              <a:t>Outpatient and ICU waiting area snapshots in 5-minute increments</a:t>
            </a:r>
          </a:p>
          <a:p>
            <a:pPr marL="800100" lvl="1" indent="-342900">
              <a:lnSpc>
                <a:spcPct val="110000"/>
              </a:lnSpc>
              <a:spcAft>
                <a:spcPts val="600"/>
              </a:spcAft>
              <a:buFont typeface="+mj-lt"/>
              <a:buAutoNum type="arabicParenR"/>
            </a:pPr>
            <a:r>
              <a:rPr lang="en-US" sz="1700" dirty="0"/>
              <a:t>Patient Records</a:t>
            </a:r>
          </a:p>
          <a:p>
            <a:pPr marL="1257300" lvl="2" indent="-342900">
              <a:lnSpc>
                <a:spcPct val="110000"/>
              </a:lnSpc>
              <a:spcAft>
                <a:spcPts val="600"/>
              </a:spcAft>
              <a:buFont typeface="Arial" panose="020B0604020202020204" pitchFamily="34" charset="0"/>
              <a:buChar char="•"/>
            </a:pPr>
            <a:r>
              <a:rPr lang="en-US" sz="1700" dirty="0"/>
              <a:t>Appointment details</a:t>
            </a:r>
          </a:p>
          <a:p>
            <a:pPr marL="800100" lvl="1" indent="-342900">
              <a:lnSpc>
                <a:spcPct val="110000"/>
              </a:lnSpc>
              <a:spcAft>
                <a:spcPts val="600"/>
              </a:spcAft>
              <a:buFont typeface="+mj-lt"/>
              <a:buAutoNum type="arabicParenR"/>
            </a:pPr>
            <a:r>
              <a:rPr lang="en-US" sz="1700" dirty="0"/>
              <a:t>Smart Flow Wait Records</a:t>
            </a:r>
          </a:p>
          <a:p>
            <a:pPr marL="1257300" lvl="2" indent="-342900">
              <a:lnSpc>
                <a:spcPct val="110000"/>
              </a:lnSpc>
              <a:spcAft>
                <a:spcPts val="600"/>
              </a:spcAft>
              <a:buFont typeface="Arial" panose="020B0604020202020204" pitchFamily="34" charset="0"/>
              <a:buChar char="•"/>
            </a:pPr>
            <a:r>
              <a:rPr lang="en-US" sz="1700" dirty="0"/>
              <a:t>Existing wait time estimator tool results</a:t>
            </a:r>
          </a:p>
          <a:p>
            <a:pPr marL="1257300" lvl="2" indent="-342900">
              <a:lnSpc>
                <a:spcPct val="110000"/>
              </a:lnSpc>
              <a:spcAft>
                <a:spcPts val="600"/>
              </a:spcAft>
              <a:buFont typeface="Arial" panose="020B0604020202020204" pitchFamily="34" charset="0"/>
              <a:buChar char="•"/>
            </a:pPr>
            <a:r>
              <a:rPr lang="en-US" sz="1700" dirty="0"/>
              <a:t>Known to be inaccurate</a:t>
            </a:r>
          </a:p>
          <a:p>
            <a:pPr marL="1257300" lvl="2" indent="-342900">
              <a:lnSpc>
                <a:spcPct val="110000"/>
              </a:lnSpc>
              <a:spcAft>
                <a:spcPts val="600"/>
              </a:spcAft>
              <a:buFont typeface="Arial" panose="020B0604020202020204" pitchFamily="34" charset="0"/>
              <a:buChar char="•"/>
            </a:pPr>
            <a:r>
              <a:rPr lang="en-US" sz="1700" dirty="0"/>
              <a:t>Not customized to the facility or domain</a:t>
            </a:r>
          </a:p>
          <a:p>
            <a:pPr marL="1257300" lvl="2" indent="-342900">
              <a:lnSpc>
                <a:spcPct val="110000"/>
              </a:lnSpc>
              <a:spcAft>
                <a:spcPts val="600"/>
              </a:spcAft>
              <a:buFont typeface="Arial" panose="020B0604020202020204" pitchFamily="34" charset="0"/>
              <a:buChar char="•"/>
            </a:pPr>
            <a:endParaRPr lang="en-US" sz="1700" dirty="0"/>
          </a:p>
        </p:txBody>
      </p:sp>
      <p:pic>
        <p:nvPicPr>
          <p:cNvPr id="3" name="Picture 2" descr="Logo&#10;&#10;Description automatically generated">
            <a:extLst>
              <a:ext uri="{FF2B5EF4-FFF2-40B4-BE49-F238E27FC236}">
                <a16:creationId xmlns:a16="http://schemas.microsoft.com/office/drawing/2014/main" id="{6F728C9B-5F60-449F-B1B5-8BB4F35A20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600" y="1411075"/>
            <a:ext cx="3029291" cy="1027325"/>
          </a:xfrm>
          <a:prstGeom prst="rect">
            <a:avLst/>
          </a:prstGeom>
        </p:spPr>
      </p:pic>
      <p:pic>
        <p:nvPicPr>
          <p:cNvPr id="11" name="Picture 10" descr="A picture containing text, building, outdoor, sky&#10;&#10;Description automatically generated">
            <a:extLst>
              <a:ext uri="{FF2B5EF4-FFF2-40B4-BE49-F238E27FC236}">
                <a16:creationId xmlns:a16="http://schemas.microsoft.com/office/drawing/2014/main" id="{C6FF8B02-8E48-4229-9EB3-BAE2CF57C5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2200" y="1338143"/>
            <a:ext cx="2590799" cy="1265370"/>
          </a:xfrm>
          <a:prstGeom prst="rect">
            <a:avLst/>
          </a:prstGeom>
        </p:spPr>
      </p:pic>
      <p:pic>
        <p:nvPicPr>
          <p:cNvPr id="2" name="Audio 1">
            <a:hlinkClick r:id="" action="ppaction://media"/>
            <a:extLst>
              <a:ext uri="{FF2B5EF4-FFF2-40B4-BE49-F238E27FC236}">
                <a16:creationId xmlns:a16="http://schemas.microsoft.com/office/drawing/2014/main" id="{E26F0EDC-CDBC-4462-A4AA-4C6A2F3831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457"/>
    </mc:Choice>
    <mc:Fallback>
      <p:transition spd="slow" advTm="41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2057400"/>
            <a:ext cx="7620000" cy="3200400"/>
          </a:xfrm>
          <a:prstGeom prst="rect">
            <a:avLst/>
          </a:prstGeom>
        </p:spPr>
        <p:txBody>
          <a:bodyPr vert="horz" lIns="91440" tIns="45720" rIns="91440" bIns="45720" rtlCol="0">
            <a:normAutofit/>
          </a:bodyPr>
          <a:lstStyle/>
          <a:p>
            <a:pPr algn="l"/>
            <a:r>
              <a:rPr lang="en-US" sz="1700" dirty="0"/>
              <a:t>181,742 Whiteboard Records</a:t>
            </a:r>
          </a:p>
          <a:p>
            <a:pPr lvl="1"/>
            <a:r>
              <a:rPr lang="en-US" sz="1700" b="1" i="1" dirty="0"/>
              <a:t>Features: </a:t>
            </a:r>
            <a:r>
              <a:rPr lang="en-US" sz="1700" dirty="0"/>
              <a:t>Outpatient Count, ICU Patient Count, Time Stamp</a:t>
            </a:r>
          </a:p>
          <a:p>
            <a:pPr algn="l"/>
            <a:endParaRPr lang="en-US" sz="1700" dirty="0"/>
          </a:p>
          <a:p>
            <a:r>
              <a:rPr lang="en-US" sz="1700" dirty="0"/>
              <a:t>74,529 Weekly Patient Records</a:t>
            </a:r>
          </a:p>
          <a:p>
            <a:pPr lvl="1"/>
            <a:r>
              <a:rPr lang="en-US" sz="1700" b="1" i="1" dirty="0"/>
              <a:t>Features: </a:t>
            </a:r>
            <a:r>
              <a:rPr lang="en-US" sz="1700" dirty="0"/>
              <a:t>Department, Consult Date, Consult Division, Triage Type, Clinical Description, Appointment Type, Appointment Date, Presenting Problem, Therapeutic-Procedure</a:t>
            </a:r>
          </a:p>
          <a:p>
            <a:endParaRPr lang="en-US" sz="1700" dirty="0"/>
          </a:p>
          <a:p>
            <a:pPr algn="l"/>
            <a:r>
              <a:rPr lang="en-US" sz="1700" dirty="0"/>
              <a:t>64,032 Smart Flow Wait Records</a:t>
            </a:r>
          </a:p>
          <a:p>
            <a:pPr lvl="1"/>
            <a:r>
              <a:rPr lang="en-US" sz="1700" b="1" i="1" dirty="0"/>
              <a:t>Features: </a:t>
            </a:r>
            <a:r>
              <a:rPr lang="en-US" sz="1700" dirty="0"/>
              <a:t>Time Stamp, Patient Count, Wait Time Average</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Summary</a:t>
            </a:r>
          </a:p>
        </p:txBody>
      </p:sp>
      <p:pic>
        <p:nvPicPr>
          <p:cNvPr id="2" name="Audio 1">
            <a:hlinkClick r:id="" action="ppaction://media"/>
            <a:extLst>
              <a:ext uri="{FF2B5EF4-FFF2-40B4-BE49-F238E27FC236}">
                <a16:creationId xmlns:a16="http://schemas.microsoft.com/office/drawing/2014/main" id="{7FB40FBC-5E94-48F9-9DB1-C1814A311D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728"/>
    </mc:Choice>
    <mc:Fallback>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762000" y="454025"/>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Descriptive Statistics Observations</a:t>
            </a:r>
          </a:p>
        </p:txBody>
      </p:sp>
      <p:sp>
        <p:nvSpPr>
          <p:cNvPr id="4" name="Subtitle 2">
            <a:extLst>
              <a:ext uri="{FF2B5EF4-FFF2-40B4-BE49-F238E27FC236}">
                <a16:creationId xmlns:a16="http://schemas.microsoft.com/office/drawing/2014/main" id="{F9EF5090-EEE4-410A-A753-4B935C53022F}"/>
              </a:ext>
            </a:extLst>
          </p:cNvPr>
          <p:cNvSpPr txBox="1">
            <a:spLocks/>
          </p:cNvSpPr>
          <p:nvPr/>
        </p:nvSpPr>
        <p:spPr>
          <a:xfrm>
            <a:off x="782425" y="2057399"/>
            <a:ext cx="7620000" cy="3962401"/>
          </a:xfrm>
          <a:prstGeom prst="rect">
            <a:avLst/>
          </a:prstGeom>
        </p:spPr>
        <p:txBody>
          <a:bodyPr vert="horz" lIns="91440" tIns="45720" rIns="91440" bIns="45720" rtlCol="0">
            <a:normAutofit/>
          </a:bodyPr>
          <a:lstStyle/>
          <a:p>
            <a:pPr algn="l"/>
            <a:r>
              <a:rPr lang="en-US" sz="1700" dirty="0"/>
              <a:t>Weekly Patient Records were missing several data elements</a:t>
            </a:r>
          </a:p>
          <a:p>
            <a:pPr algn="l"/>
            <a:endParaRPr lang="en-US" sz="1700" dirty="0"/>
          </a:p>
          <a:p>
            <a:pPr marL="285750" indent="-285750" algn="l">
              <a:buFont typeface="Arial" panose="020B0604020202020204" pitchFamily="34" charset="0"/>
              <a:buChar char="•"/>
            </a:pPr>
            <a:r>
              <a:rPr lang="en-US" sz="1700" dirty="0"/>
              <a:t>68,291 Records missing Triage Type</a:t>
            </a:r>
          </a:p>
          <a:p>
            <a:pPr marL="742950" lvl="1" indent="-285750">
              <a:buFont typeface="Arial" panose="020B0604020202020204" pitchFamily="34" charset="0"/>
              <a:buChar char="•"/>
            </a:pPr>
            <a:r>
              <a:rPr lang="en-US" sz="1700" dirty="0"/>
              <a:t>Hospital did not start tracking Triage Type until 4 Jan 2021</a:t>
            </a:r>
          </a:p>
          <a:p>
            <a:pPr marL="742950" lvl="1" indent="-285750">
              <a:buFont typeface="Arial" panose="020B0604020202020204" pitchFamily="34" charset="0"/>
              <a:buChar char="•"/>
            </a:pPr>
            <a:r>
              <a:rPr lang="en-US" sz="1700" dirty="0"/>
              <a:t>Triages are tracked for emergency room only</a:t>
            </a:r>
          </a:p>
          <a:p>
            <a:pPr lvl="1"/>
            <a:endParaRPr lang="en-US" sz="1700" dirty="0"/>
          </a:p>
          <a:p>
            <a:pPr marL="285750" indent="-285750" algn="l">
              <a:buFont typeface="Arial" panose="020B0604020202020204" pitchFamily="34" charset="0"/>
              <a:buChar char="•"/>
            </a:pPr>
            <a:r>
              <a:rPr lang="en-US" sz="1700" dirty="0"/>
              <a:t>26 Records missing Appointment Type</a:t>
            </a:r>
          </a:p>
          <a:p>
            <a:pPr marL="285750" indent="-285750" algn="l">
              <a:buFont typeface="Arial" panose="020B0604020202020204" pitchFamily="34" charset="0"/>
              <a:buChar char="•"/>
            </a:pPr>
            <a:endParaRPr lang="en-US" sz="1700" dirty="0"/>
          </a:p>
          <a:p>
            <a:pPr marL="285750" indent="-285750" algn="l">
              <a:buFont typeface="Arial" panose="020B0604020202020204" pitchFamily="34" charset="0"/>
              <a:buChar char="•"/>
            </a:pPr>
            <a:r>
              <a:rPr lang="en-US" sz="1700" dirty="0"/>
              <a:t>89 Records missing Appointment Date</a:t>
            </a:r>
          </a:p>
          <a:p>
            <a:pPr marL="285750" indent="-285750" algn="l">
              <a:buFont typeface="Arial" panose="020B0604020202020204" pitchFamily="34" charset="0"/>
              <a:buChar char="•"/>
            </a:pPr>
            <a:endParaRPr lang="en-US" sz="1700" dirty="0"/>
          </a:p>
          <a:p>
            <a:pPr marL="285750" indent="-285750" algn="l">
              <a:buFont typeface="Arial" panose="020B0604020202020204" pitchFamily="34" charset="0"/>
              <a:buChar char="•"/>
            </a:pPr>
            <a:r>
              <a:rPr lang="en-US" sz="1700" dirty="0"/>
              <a:t>74,422 Records missing Presenting Problem</a:t>
            </a:r>
          </a:p>
          <a:p>
            <a:pPr marL="285750" indent="-285750" algn="l">
              <a:buFont typeface="Arial" panose="020B0604020202020204" pitchFamily="34" charset="0"/>
              <a:buChar char="•"/>
            </a:pPr>
            <a:endParaRPr lang="en-US" sz="1700" dirty="0"/>
          </a:p>
          <a:p>
            <a:pPr marL="285750" indent="-285750" algn="l">
              <a:buFont typeface="Arial" panose="020B0604020202020204" pitchFamily="34" charset="0"/>
              <a:buChar char="•"/>
            </a:pPr>
            <a:r>
              <a:rPr lang="en-US" sz="1700" dirty="0"/>
              <a:t>56,511 Records missing Procedure</a:t>
            </a:r>
          </a:p>
          <a:p>
            <a:pPr algn="l"/>
            <a:endParaRPr lang="en-US" sz="1700" dirty="0"/>
          </a:p>
        </p:txBody>
      </p:sp>
      <p:pic>
        <p:nvPicPr>
          <p:cNvPr id="2" name="Audio 1">
            <a:hlinkClick r:id="" action="ppaction://media"/>
            <a:extLst>
              <a:ext uri="{FF2B5EF4-FFF2-40B4-BE49-F238E27FC236}">
                <a16:creationId xmlns:a16="http://schemas.microsoft.com/office/drawing/2014/main" id="{A9F5510B-CD64-4B4D-85C2-1C7A6063A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06418099"/>
      </p:ext>
    </p:extLst>
  </p:cSld>
  <p:clrMapOvr>
    <a:masterClrMapping/>
  </p:clrMapOvr>
  <mc:AlternateContent xmlns:mc="http://schemas.openxmlformats.org/markup-compatibility/2006">
    <mc:Choice xmlns:p14="http://schemas.microsoft.com/office/powerpoint/2010/main" Requires="p14">
      <p:transition spd="slow" p14:dur="2000" advTm="18330"/>
    </mc:Choice>
    <mc:Fallback>
      <p:transition spd="slow" advTm="1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1985</TotalTime>
  <Words>1042</Words>
  <Application>Microsoft Office PowerPoint</Application>
  <PresentationFormat>On-screen Show (4:3)</PresentationFormat>
  <Paragraphs>194</Paragraphs>
  <Slides>31</Slides>
  <Notes>26</Notes>
  <HiddenSlides>0</HiddenSlides>
  <MMClips>30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Amiri</vt:lpstr>
      <vt:lpstr>Arial</vt:lpstr>
      <vt:lpstr>Arial Nova Cond</vt:lpstr>
      <vt:lpstr>Calibri</vt:lpstr>
      <vt:lpstr>LMMono10-Regular-Identity-H</vt:lpstr>
      <vt:lpstr>LMRoman10-Regular-Identity-H</vt:lpstr>
      <vt:lpstr>Times New Roman</vt:lpstr>
      <vt:lpstr>Wingdings</vt:lpstr>
      <vt:lpstr>Office Theme</vt:lpstr>
      <vt:lpstr>Veterinarian Hospital Wait Times</vt:lpstr>
      <vt:lpstr>Overview</vt:lpstr>
      <vt:lpstr>Business Problem</vt:lpstr>
      <vt:lpstr>Business Objective 1</vt:lpstr>
      <vt:lpstr>Business Objective 2</vt:lpstr>
      <vt:lpstr>Special Interest Questions</vt:lpstr>
      <vt:lpstr>Data Source</vt:lpstr>
      <vt:lpstr>Data Summary</vt:lpstr>
      <vt:lpstr>Descriptive Statistics Observations</vt:lpstr>
      <vt:lpstr>Distributions</vt:lpstr>
      <vt:lpstr>Feature Correlation</vt:lpstr>
      <vt:lpstr>Data Analysis</vt:lpstr>
      <vt:lpstr>Patient Abandonment</vt:lpstr>
      <vt:lpstr>Data Analysis</vt:lpstr>
      <vt:lpstr>Best Times</vt:lpstr>
      <vt:lpstr>Data Analysis</vt:lpstr>
      <vt:lpstr>Patient Increase</vt:lpstr>
      <vt:lpstr>Data Analysis</vt:lpstr>
      <vt:lpstr>STAT Patients</vt:lpstr>
      <vt:lpstr>Data Analysis</vt:lpstr>
      <vt:lpstr>Patients By Department</vt:lpstr>
      <vt:lpstr>Little’s Law</vt:lpstr>
      <vt:lpstr>Modeling Objective</vt:lpstr>
      <vt:lpstr>Model Selection</vt:lpstr>
      <vt:lpstr>Model Evaluation</vt:lpstr>
      <vt:lpstr>Feature Importance</vt:lpstr>
      <vt:lpstr>Wait Time Estimator</vt:lpstr>
      <vt:lpstr>Wait Time Estimator Example</vt:lpstr>
      <vt:lpstr>Future Recommendations</vt:lpstr>
      <vt:lpstr>The Prediction Effect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Finder</dc:title>
  <dc:creator>Amie Davis</dc:creator>
  <cp:lastModifiedBy>Amie Davis</cp:lastModifiedBy>
  <cp:revision>223</cp:revision>
  <dcterms:created xsi:type="dcterms:W3CDTF">2020-07-25T20:55:31Z</dcterms:created>
  <dcterms:modified xsi:type="dcterms:W3CDTF">2021-05-06T00:48:00Z</dcterms:modified>
</cp:coreProperties>
</file>